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52" r:id="rId2"/>
    <p:sldMasterId id="2147483651" r:id="rId3"/>
  </p:sldMasterIdLst>
  <p:notesMasterIdLst>
    <p:notesMasterId r:id="rId60"/>
  </p:notesMasterIdLst>
  <p:handoutMasterIdLst>
    <p:handoutMasterId r:id="rId61"/>
  </p:handoutMasterIdLst>
  <p:sldIdLst>
    <p:sldId id="949" r:id="rId4"/>
    <p:sldId id="643" r:id="rId5"/>
    <p:sldId id="940" r:id="rId6"/>
    <p:sldId id="939" r:id="rId7"/>
    <p:sldId id="909" r:id="rId8"/>
    <p:sldId id="644" r:id="rId9"/>
    <p:sldId id="935" r:id="rId10"/>
    <p:sldId id="645" r:id="rId11"/>
    <p:sldId id="741" r:id="rId12"/>
    <p:sldId id="646" r:id="rId13"/>
    <p:sldId id="742" r:id="rId14"/>
    <p:sldId id="647" r:id="rId15"/>
    <p:sldId id="743" r:id="rId16"/>
    <p:sldId id="636" r:id="rId17"/>
    <p:sldId id="761" r:id="rId18"/>
    <p:sldId id="655" r:id="rId19"/>
    <p:sldId id="686" r:id="rId20"/>
    <p:sldId id="649" r:id="rId21"/>
    <p:sldId id="693" r:id="rId22"/>
    <p:sldId id="623" r:id="rId23"/>
    <p:sldId id="689" r:id="rId24"/>
    <p:sldId id="691" r:id="rId25"/>
    <p:sldId id="690" r:id="rId26"/>
    <p:sldId id="692" r:id="rId27"/>
    <p:sldId id="620" r:id="rId28"/>
    <p:sldId id="656" r:id="rId29"/>
    <p:sldId id="697" r:id="rId30"/>
    <p:sldId id="910" r:id="rId31"/>
    <p:sldId id="877" r:id="rId32"/>
    <p:sldId id="878" r:id="rId33"/>
    <p:sldId id="879" r:id="rId34"/>
    <p:sldId id="880" r:id="rId35"/>
    <p:sldId id="881" r:id="rId36"/>
    <p:sldId id="882" r:id="rId37"/>
    <p:sldId id="883" r:id="rId38"/>
    <p:sldId id="885" r:id="rId39"/>
    <p:sldId id="884" r:id="rId40"/>
    <p:sldId id="923" r:id="rId41"/>
    <p:sldId id="942" r:id="rId42"/>
    <p:sldId id="943" r:id="rId43"/>
    <p:sldId id="944" r:id="rId44"/>
    <p:sldId id="938" r:id="rId45"/>
    <p:sldId id="936" r:id="rId46"/>
    <p:sldId id="937" r:id="rId47"/>
    <p:sldId id="946" r:id="rId48"/>
    <p:sldId id="941" r:id="rId49"/>
    <p:sldId id="947" r:id="rId50"/>
    <p:sldId id="631" r:id="rId51"/>
    <p:sldId id="948" r:id="rId52"/>
    <p:sldId id="945" r:id="rId53"/>
    <p:sldId id="928" r:id="rId54"/>
    <p:sldId id="929" r:id="rId55"/>
    <p:sldId id="930" r:id="rId56"/>
    <p:sldId id="931" r:id="rId57"/>
    <p:sldId id="932" r:id="rId58"/>
    <p:sldId id="933" r:id="rId59"/>
  </p:sldIdLst>
  <p:sldSz cx="9144000" cy="6858000" type="screen4x3"/>
  <p:notesSz cx="9040813" cy="6858000"/>
  <p:defaultTextStyle>
    <a:defPPr>
      <a:defRPr lang="en-AU"/>
    </a:defPPr>
    <a:lvl1pPr algn="l" rtl="0" eaLnBrk="0" fontAlgn="base" hangingPunct="0">
      <a:spcBef>
        <a:spcPct val="20000"/>
      </a:spcBef>
      <a:spcAft>
        <a:spcPct val="0"/>
      </a:spcAft>
      <a:buClr>
        <a:srgbClr val="FF0000"/>
      </a:buClr>
      <a:buSzPct val="70000"/>
      <a:buFont typeface="Wingdings" pitchFamily="2" charset="2"/>
      <a:defRPr sz="2400" b="1" kern="1200">
        <a:solidFill>
          <a:srgbClr val="FF0000"/>
        </a:solidFill>
        <a:latin typeface="Arial" charset="0"/>
        <a:ea typeface="+mn-ea"/>
        <a:cs typeface="+mn-cs"/>
      </a:defRPr>
    </a:lvl1pPr>
    <a:lvl2pPr marL="457200" algn="l" rtl="0" eaLnBrk="0" fontAlgn="base" hangingPunct="0">
      <a:spcBef>
        <a:spcPct val="20000"/>
      </a:spcBef>
      <a:spcAft>
        <a:spcPct val="0"/>
      </a:spcAft>
      <a:buClr>
        <a:srgbClr val="FF0000"/>
      </a:buClr>
      <a:buSzPct val="70000"/>
      <a:buFont typeface="Wingdings" pitchFamily="2" charset="2"/>
      <a:defRPr sz="2400" b="1" kern="1200">
        <a:solidFill>
          <a:srgbClr val="FF0000"/>
        </a:solidFill>
        <a:latin typeface="Arial" charset="0"/>
        <a:ea typeface="+mn-ea"/>
        <a:cs typeface="+mn-cs"/>
      </a:defRPr>
    </a:lvl2pPr>
    <a:lvl3pPr marL="914400" algn="l" rtl="0" eaLnBrk="0" fontAlgn="base" hangingPunct="0">
      <a:spcBef>
        <a:spcPct val="20000"/>
      </a:spcBef>
      <a:spcAft>
        <a:spcPct val="0"/>
      </a:spcAft>
      <a:buClr>
        <a:srgbClr val="FF0000"/>
      </a:buClr>
      <a:buSzPct val="70000"/>
      <a:buFont typeface="Wingdings" pitchFamily="2" charset="2"/>
      <a:defRPr sz="2400" b="1" kern="1200">
        <a:solidFill>
          <a:srgbClr val="FF0000"/>
        </a:solidFill>
        <a:latin typeface="Arial" charset="0"/>
        <a:ea typeface="+mn-ea"/>
        <a:cs typeface="+mn-cs"/>
      </a:defRPr>
    </a:lvl3pPr>
    <a:lvl4pPr marL="1371600" algn="l" rtl="0" eaLnBrk="0" fontAlgn="base" hangingPunct="0">
      <a:spcBef>
        <a:spcPct val="20000"/>
      </a:spcBef>
      <a:spcAft>
        <a:spcPct val="0"/>
      </a:spcAft>
      <a:buClr>
        <a:srgbClr val="FF0000"/>
      </a:buClr>
      <a:buSzPct val="70000"/>
      <a:buFont typeface="Wingdings" pitchFamily="2" charset="2"/>
      <a:defRPr sz="2400" b="1" kern="1200">
        <a:solidFill>
          <a:srgbClr val="FF0000"/>
        </a:solidFill>
        <a:latin typeface="Arial" charset="0"/>
        <a:ea typeface="+mn-ea"/>
        <a:cs typeface="+mn-cs"/>
      </a:defRPr>
    </a:lvl4pPr>
    <a:lvl5pPr marL="1828800" algn="l" rtl="0" eaLnBrk="0" fontAlgn="base" hangingPunct="0">
      <a:spcBef>
        <a:spcPct val="20000"/>
      </a:spcBef>
      <a:spcAft>
        <a:spcPct val="0"/>
      </a:spcAft>
      <a:buClr>
        <a:srgbClr val="FF0000"/>
      </a:buClr>
      <a:buSzPct val="70000"/>
      <a:buFont typeface="Wingdings" pitchFamily="2" charset="2"/>
      <a:defRPr sz="2400" b="1" kern="1200">
        <a:solidFill>
          <a:srgbClr val="FF0000"/>
        </a:solidFill>
        <a:latin typeface="Arial" charset="0"/>
        <a:ea typeface="+mn-ea"/>
        <a:cs typeface="+mn-cs"/>
      </a:defRPr>
    </a:lvl5pPr>
    <a:lvl6pPr marL="2286000" algn="l" defTabSz="914400" rtl="0" eaLnBrk="1" latinLnBrk="0" hangingPunct="1">
      <a:defRPr sz="2400" b="1" kern="1200">
        <a:solidFill>
          <a:srgbClr val="FF0000"/>
        </a:solidFill>
        <a:latin typeface="Arial" charset="0"/>
        <a:ea typeface="+mn-ea"/>
        <a:cs typeface="+mn-cs"/>
      </a:defRPr>
    </a:lvl6pPr>
    <a:lvl7pPr marL="2743200" algn="l" defTabSz="914400" rtl="0" eaLnBrk="1" latinLnBrk="0" hangingPunct="1">
      <a:defRPr sz="2400" b="1" kern="1200">
        <a:solidFill>
          <a:srgbClr val="FF0000"/>
        </a:solidFill>
        <a:latin typeface="Arial" charset="0"/>
        <a:ea typeface="+mn-ea"/>
        <a:cs typeface="+mn-cs"/>
      </a:defRPr>
    </a:lvl7pPr>
    <a:lvl8pPr marL="3200400" algn="l" defTabSz="914400" rtl="0" eaLnBrk="1" latinLnBrk="0" hangingPunct="1">
      <a:defRPr sz="2400" b="1" kern="1200">
        <a:solidFill>
          <a:srgbClr val="FF0000"/>
        </a:solidFill>
        <a:latin typeface="Arial" charset="0"/>
        <a:ea typeface="+mn-ea"/>
        <a:cs typeface="+mn-cs"/>
      </a:defRPr>
    </a:lvl8pPr>
    <a:lvl9pPr marL="3657600" algn="l" defTabSz="914400" rtl="0" eaLnBrk="1" latinLnBrk="0" hangingPunct="1">
      <a:defRPr sz="2400" b="1" kern="1200">
        <a:solidFill>
          <a:srgbClr val="FF0000"/>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r. Henry V. Krigmont, QE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CC00"/>
    <a:srgbClr val="FF0000"/>
    <a:srgbClr val="73C6FF"/>
    <a:srgbClr val="BFDAFF"/>
    <a:srgbClr val="0000CC"/>
    <a:srgbClr val="33CC33"/>
    <a:srgbClr val="66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autoAdjust="0"/>
    <p:restoredTop sz="94579" autoAdjust="0"/>
  </p:normalViewPr>
  <p:slideViewPr>
    <p:cSldViewPr snapToGrid="0">
      <p:cViewPr>
        <p:scale>
          <a:sx n="80" d="100"/>
          <a:sy n="80" d="100"/>
        </p:scale>
        <p:origin x="-25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3192"/>
    </p:cViewPr>
  </p:sorterViewPr>
  <p:notesViewPr>
    <p:cSldViewPr snapToGrid="0">
      <p:cViewPr varScale="1">
        <p:scale>
          <a:sx n="127" d="100"/>
          <a:sy n="127" d="100"/>
        </p:scale>
        <p:origin x="-590" y="-77"/>
      </p:cViewPr>
      <p:guideLst>
        <p:guide orient="horz" pos="2160"/>
        <p:guide pos="2848"/>
      </p:guideLst>
    </p:cSldViewPr>
  </p:notesViewPr>
  <p:gridSpacing cx="39327138" cy="3932713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917950" cy="342900"/>
          </a:xfrm>
          <a:prstGeom prst="rect">
            <a:avLst/>
          </a:prstGeom>
          <a:noFill/>
          <a:ln w="12700">
            <a:noFill/>
            <a:miter lim="800000"/>
            <a:headEnd type="none" w="sm" len="sm"/>
            <a:tailEnd type="none" w="sm" len="sm"/>
          </a:ln>
          <a:effectLst/>
        </p:spPr>
        <p:txBody>
          <a:bodyPr vert="horz" wrap="square" lIns="91431" tIns="45716" rIns="91431" bIns="45716" numCol="1" anchor="t" anchorCtr="0" compatLnSpc="1">
            <a:prstTxWarp prst="textNoShape">
              <a:avLst/>
            </a:prstTxWarp>
          </a:bodyPr>
          <a:lstStyle>
            <a:lvl1pPr>
              <a:spcBef>
                <a:spcPct val="0"/>
              </a:spcBef>
              <a:buClrTx/>
              <a:buSzTx/>
              <a:buFontTx/>
              <a:buNone/>
              <a:defRPr sz="1200" b="0">
                <a:solidFill>
                  <a:schemeClr val="tx1"/>
                </a:solidFill>
                <a:latin typeface="Times New Roman" pitchFamily="18" charset="0"/>
              </a:defRPr>
            </a:lvl1pPr>
          </a:lstStyle>
          <a:p>
            <a:endParaRPr lang="en-US"/>
          </a:p>
        </p:txBody>
      </p:sp>
      <p:sp>
        <p:nvSpPr>
          <p:cNvPr id="51203" name="Rectangle 3"/>
          <p:cNvSpPr>
            <a:spLocks noGrp="1" noChangeArrowheads="1"/>
          </p:cNvSpPr>
          <p:nvPr>
            <p:ph type="dt" sz="quarter" idx="1"/>
          </p:nvPr>
        </p:nvSpPr>
        <p:spPr bwMode="auto">
          <a:xfrm>
            <a:off x="5122863" y="0"/>
            <a:ext cx="3917950" cy="342900"/>
          </a:xfrm>
          <a:prstGeom prst="rect">
            <a:avLst/>
          </a:prstGeom>
          <a:noFill/>
          <a:ln w="12700">
            <a:noFill/>
            <a:miter lim="800000"/>
            <a:headEnd type="none" w="sm" len="sm"/>
            <a:tailEnd type="none" w="sm" len="sm"/>
          </a:ln>
          <a:effectLst/>
        </p:spPr>
        <p:txBody>
          <a:bodyPr vert="horz" wrap="square" lIns="91431" tIns="45716" rIns="91431" bIns="45716" numCol="1" anchor="t" anchorCtr="0" compatLnSpc="1">
            <a:prstTxWarp prst="textNoShape">
              <a:avLst/>
            </a:prstTxWarp>
          </a:bodyPr>
          <a:lstStyle>
            <a:lvl1pPr algn="r">
              <a:spcBef>
                <a:spcPct val="0"/>
              </a:spcBef>
              <a:buClrTx/>
              <a:buSzTx/>
              <a:buFontTx/>
              <a:buNone/>
              <a:defRPr sz="1200" b="0">
                <a:solidFill>
                  <a:schemeClr val="tx1"/>
                </a:solidFill>
                <a:latin typeface="Times New Roman" pitchFamily="18" charset="0"/>
              </a:defRPr>
            </a:lvl1pPr>
          </a:lstStyle>
          <a:p>
            <a:r>
              <a:rPr lang="en-AU"/>
              <a:t>October 9, 2002</a:t>
            </a:r>
            <a:endParaRPr lang="en-US"/>
          </a:p>
        </p:txBody>
      </p:sp>
      <p:sp>
        <p:nvSpPr>
          <p:cNvPr id="51204" name="Rectangle 4"/>
          <p:cNvSpPr>
            <a:spLocks noGrp="1" noChangeArrowheads="1"/>
          </p:cNvSpPr>
          <p:nvPr>
            <p:ph type="ftr" sz="quarter" idx="2"/>
          </p:nvPr>
        </p:nvSpPr>
        <p:spPr bwMode="auto">
          <a:xfrm>
            <a:off x="0" y="6515100"/>
            <a:ext cx="3917950" cy="342900"/>
          </a:xfrm>
          <a:prstGeom prst="rect">
            <a:avLst/>
          </a:prstGeom>
          <a:noFill/>
          <a:ln w="12700">
            <a:noFill/>
            <a:miter lim="800000"/>
            <a:headEnd type="none" w="sm" len="sm"/>
            <a:tailEnd type="none" w="sm" len="sm"/>
          </a:ln>
          <a:effectLst/>
        </p:spPr>
        <p:txBody>
          <a:bodyPr vert="horz" wrap="square" lIns="91431" tIns="45716" rIns="91431" bIns="45716" numCol="1" anchor="b" anchorCtr="0" compatLnSpc="1">
            <a:prstTxWarp prst="textNoShape">
              <a:avLst/>
            </a:prstTxWarp>
          </a:bodyPr>
          <a:lstStyle>
            <a:lvl1pPr>
              <a:spcBef>
                <a:spcPct val="0"/>
              </a:spcBef>
              <a:buClrTx/>
              <a:buSzTx/>
              <a:buFontTx/>
              <a:buNone/>
              <a:defRPr sz="1200" b="0">
                <a:solidFill>
                  <a:schemeClr val="tx1"/>
                </a:solidFill>
                <a:latin typeface="Times New Roman" pitchFamily="18" charset="0"/>
              </a:defRPr>
            </a:lvl1pPr>
          </a:lstStyle>
          <a:p>
            <a:r>
              <a:rPr lang="en-US"/>
              <a:t>Allied Environmental Technologies, Inc.</a:t>
            </a:r>
          </a:p>
        </p:txBody>
      </p:sp>
      <p:sp>
        <p:nvSpPr>
          <p:cNvPr id="51205" name="Rectangle 5"/>
          <p:cNvSpPr>
            <a:spLocks noGrp="1" noChangeArrowheads="1"/>
          </p:cNvSpPr>
          <p:nvPr>
            <p:ph type="sldNum" sz="quarter" idx="3"/>
          </p:nvPr>
        </p:nvSpPr>
        <p:spPr bwMode="auto">
          <a:xfrm>
            <a:off x="5122863" y="6515100"/>
            <a:ext cx="3917950" cy="342900"/>
          </a:xfrm>
          <a:prstGeom prst="rect">
            <a:avLst/>
          </a:prstGeom>
          <a:noFill/>
          <a:ln w="12700">
            <a:noFill/>
            <a:miter lim="800000"/>
            <a:headEnd type="none" w="sm" len="sm"/>
            <a:tailEnd type="none" w="sm" len="sm"/>
          </a:ln>
          <a:effectLst/>
        </p:spPr>
        <p:txBody>
          <a:bodyPr vert="horz" wrap="square" lIns="91431" tIns="45716" rIns="91431" bIns="45716" numCol="1" anchor="b" anchorCtr="0" compatLnSpc="1">
            <a:prstTxWarp prst="textNoShape">
              <a:avLst/>
            </a:prstTxWarp>
          </a:bodyPr>
          <a:lstStyle>
            <a:lvl1pPr algn="r">
              <a:spcBef>
                <a:spcPct val="0"/>
              </a:spcBef>
              <a:buClrTx/>
              <a:buSzTx/>
              <a:buFontTx/>
              <a:buNone/>
              <a:defRPr sz="1200" b="0">
                <a:solidFill>
                  <a:schemeClr val="tx1"/>
                </a:solidFill>
                <a:latin typeface="Times New Roman" pitchFamily="18" charset="0"/>
              </a:defRPr>
            </a:lvl1pPr>
          </a:lstStyle>
          <a:p>
            <a:fld id="{90351B28-ACAE-4A4A-9B4F-44B5FE89C04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3917950" cy="342900"/>
          </a:xfrm>
          <a:prstGeom prst="rect">
            <a:avLst/>
          </a:prstGeom>
          <a:noFill/>
          <a:ln w="12700">
            <a:noFill/>
            <a:miter lim="800000"/>
            <a:headEnd type="none" w="sm" len="sm"/>
            <a:tailEnd type="none" w="sm" len="sm"/>
          </a:ln>
          <a:effectLst/>
        </p:spPr>
        <p:txBody>
          <a:bodyPr vert="horz" wrap="square" lIns="91431" tIns="45716" rIns="91431" bIns="45716" numCol="1" anchor="t" anchorCtr="0" compatLnSpc="1">
            <a:prstTxWarp prst="textNoShape">
              <a:avLst/>
            </a:prstTxWarp>
          </a:bodyPr>
          <a:lstStyle>
            <a:lvl1pPr>
              <a:spcBef>
                <a:spcPct val="0"/>
              </a:spcBef>
              <a:buClrTx/>
              <a:buSzTx/>
              <a:buFontTx/>
              <a:buNone/>
              <a:defRPr sz="1200" b="0">
                <a:solidFill>
                  <a:schemeClr val="tx1"/>
                </a:solidFill>
                <a:latin typeface="Times New Roman" pitchFamily="18" charset="0"/>
              </a:defRPr>
            </a:lvl1pPr>
          </a:lstStyle>
          <a:p>
            <a:endParaRPr lang="en-AU"/>
          </a:p>
        </p:txBody>
      </p:sp>
      <p:sp>
        <p:nvSpPr>
          <p:cNvPr id="210947" name="Rectangle 3"/>
          <p:cNvSpPr>
            <a:spLocks noGrp="1" noChangeArrowheads="1"/>
          </p:cNvSpPr>
          <p:nvPr>
            <p:ph type="dt" idx="1"/>
          </p:nvPr>
        </p:nvSpPr>
        <p:spPr bwMode="auto">
          <a:xfrm>
            <a:off x="5122863" y="0"/>
            <a:ext cx="3917950" cy="342900"/>
          </a:xfrm>
          <a:prstGeom prst="rect">
            <a:avLst/>
          </a:prstGeom>
          <a:noFill/>
          <a:ln w="12700">
            <a:noFill/>
            <a:miter lim="800000"/>
            <a:headEnd type="none" w="sm" len="sm"/>
            <a:tailEnd type="none" w="sm" len="sm"/>
          </a:ln>
          <a:effectLst/>
        </p:spPr>
        <p:txBody>
          <a:bodyPr vert="horz" wrap="square" lIns="91431" tIns="45716" rIns="91431" bIns="45716" numCol="1" anchor="t" anchorCtr="0" compatLnSpc="1">
            <a:prstTxWarp prst="textNoShape">
              <a:avLst/>
            </a:prstTxWarp>
          </a:bodyPr>
          <a:lstStyle>
            <a:lvl1pPr algn="r">
              <a:spcBef>
                <a:spcPct val="0"/>
              </a:spcBef>
              <a:buClrTx/>
              <a:buSzTx/>
              <a:buFontTx/>
              <a:buNone/>
              <a:defRPr sz="1200" b="0">
                <a:solidFill>
                  <a:schemeClr val="tx1"/>
                </a:solidFill>
                <a:latin typeface="Times New Roman" pitchFamily="18" charset="0"/>
              </a:defRPr>
            </a:lvl1pPr>
          </a:lstStyle>
          <a:p>
            <a:r>
              <a:rPr lang="en-AU"/>
              <a:t>October 9, 2002</a:t>
            </a:r>
          </a:p>
        </p:txBody>
      </p:sp>
      <p:sp>
        <p:nvSpPr>
          <p:cNvPr id="210948" name="Rectangle 4"/>
          <p:cNvSpPr>
            <a:spLocks noGrp="1" noRot="1" noChangeAspect="1" noChangeArrowheads="1" noTextEdit="1"/>
          </p:cNvSpPr>
          <p:nvPr>
            <p:ph type="sldImg" idx="2"/>
          </p:nvPr>
        </p:nvSpPr>
        <p:spPr bwMode="auto">
          <a:xfrm>
            <a:off x="2806700" y="514350"/>
            <a:ext cx="3429000" cy="2571750"/>
          </a:xfrm>
          <a:prstGeom prst="rect">
            <a:avLst/>
          </a:prstGeom>
          <a:noFill/>
          <a:ln w="9525">
            <a:solidFill>
              <a:srgbClr val="000000"/>
            </a:solidFill>
            <a:miter lim="800000"/>
            <a:headEnd/>
            <a:tailEnd/>
          </a:ln>
          <a:effectLst/>
        </p:spPr>
      </p:sp>
      <p:sp>
        <p:nvSpPr>
          <p:cNvPr id="210949" name="Rectangle 5"/>
          <p:cNvSpPr>
            <a:spLocks noGrp="1" noChangeArrowheads="1"/>
          </p:cNvSpPr>
          <p:nvPr>
            <p:ph type="body" sz="quarter" idx="3"/>
          </p:nvPr>
        </p:nvSpPr>
        <p:spPr bwMode="auto">
          <a:xfrm>
            <a:off x="1204913" y="3257550"/>
            <a:ext cx="6630987" cy="3086100"/>
          </a:xfrm>
          <a:prstGeom prst="rect">
            <a:avLst/>
          </a:prstGeom>
          <a:noFill/>
          <a:ln w="12700">
            <a:noFill/>
            <a:miter lim="800000"/>
            <a:headEnd type="none" w="sm" len="sm"/>
            <a:tailEnd type="none" w="sm" len="sm"/>
          </a:ln>
          <a:effectLst/>
        </p:spPr>
        <p:txBody>
          <a:bodyPr vert="horz" wrap="square" lIns="91431" tIns="45716" rIns="91431" bIns="45716"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10950" name="Rectangle 6"/>
          <p:cNvSpPr>
            <a:spLocks noGrp="1" noChangeArrowheads="1"/>
          </p:cNvSpPr>
          <p:nvPr>
            <p:ph type="ftr" sz="quarter" idx="4"/>
          </p:nvPr>
        </p:nvSpPr>
        <p:spPr bwMode="auto">
          <a:xfrm>
            <a:off x="0" y="6515100"/>
            <a:ext cx="3917950" cy="342900"/>
          </a:xfrm>
          <a:prstGeom prst="rect">
            <a:avLst/>
          </a:prstGeom>
          <a:noFill/>
          <a:ln w="12700">
            <a:noFill/>
            <a:miter lim="800000"/>
            <a:headEnd type="none" w="sm" len="sm"/>
            <a:tailEnd type="none" w="sm" len="sm"/>
          </a:ln>
          <a:effectLst/>
        </p:spPr>
        <p:txBody>
          <a:bodyPr vert="horz" wrap="square" lIns="91431" tIns="45716" rIns="91431" bIns="45716" numCol="1" anchor="b" anchorCtr="0" compatLnSpc="1">
            <a:prstTxWarp prst="textNoShape">
              <a:avLst/>
            </a:prstTxWarp>
          </a:bodyPr>
          <a:lstStyle>
            <a:lvl1pPr>
              <a:spcBef>
                <a:spcPct val="0"/>
              </a:spcBef>
              <a:buClrTx/>
              <a:buSzTx/>
              <a:buFontTx/>
              <a:buNone/>
              <a:defRPr sz="1200" b="0">
                <a:solidFill>
                  <a:schemeClr val="tx1"/>
                </a:solidFill>
                <a:latin typeface="Times New Roman" pitchFamily="18" charset="0"/>
              </a:defRPr>
            </a:lvl1pPr>
          </a:lstStyle>
          <a:p>
            <a:r>
              <a:rPr lang="en-AU"/>
              <a:t>Allied Environmental Technologies, Inc.</a:t>
            </a:r>
          </a:p>
        </p:txBody>
      </p:sp>
      <p:sp>
        <p:nvSpPr>
          <p:cNvPr id="210951" name="Rectangle 7"/>
          <p:cNvSpPr>
            <a:spLocks noGrp="1" noChangeArrowheads="1"/>
          </p:cNvSpPr>
          <p:nvPr>
            <p:ph type="sldNum" sz="quarter" idx="5"/>
          </p:nvPr>
        </p:nvSpPr>
        <p:spPr bwMode="auto">
          <a:xfrm>
            <a:off x="5122863" y="6515100"/>
            <a:ext cx="3917950" cy="342900"/>
          </a:xfrm>
          <a:prstGeom prst="rect">
            <a:avLst/>
          </a:prstGeom>
          <a:noFill/>
          <a:ln w="12700">
            <a:noFill/>
            <a:miter lim="800000"/>
            <a:headEnd type="none" w="sm" len="sm"/>
            <a:tailEnd type="none" w="sm" len="sm"/>
          </a:ln>
          <a:effectLst/>
        </p:spPr>
        <p:txBody>
          <a:bodyPr vert="horz" wrap="square" lIns="91431" tIns="45716" rIns="91431" bIns="45716" numCol="1" anchor="b" anchorCtr="0" compatLnSpc="1">
            <a:prstTxWarp prst="textNoShape">
              <a:avLst/>
            </a:prstTxWarp>
          </a:bodyPr>
          <a:lstStyle>
            <a:lvl1pPr algn="r">
              <a:spcBef>
                <a:spcPct val="0"/>
              </a:spcBef>
              <a:buClrTx/>
              <a:buSzTx/>
              <a:buFontTx/>
              <a:buNone/>
              <a:defRPr sz="1200" b="0">
                <a:solidFill>
                  <a:schemeClr val="tx1"/>
                </a:solidFill>
                <a:latin typeface="Times New Roman" pitchFamily="18" charset="0"/>
              </a:defRPr>
            </a:lvl1pPr>
          </a:lstStyle>
          <a:p>
            <a:fld id="{F914362C-AEC7-4B3A-908A-B89CBB96A755}" type="slidenum">
              <a:rPr lang="en-AU"/>
              <a:pPr/>
              <a:t>‹#›</a:t>
            </a:fld>
            <a:endParaRPr lang="en-AU"/>
          </a:p>
        </p:txBody>
      </p:sp>
    </p:spTree>
  </p:cSld>
  <p:clrMap bg1="lt1" tx1="dk1" bg2="lt2" tx2="dk2" accent1="accent1" accent2="accent2" accent3="accent3" accent4="accent4" accent5="accent5" accent6="accent6" hlink="hlink" folHlink="folHlink"/>
  <p:hf hdr="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C2745ACA-4031-4D31-AF34-CF9F1904BDB4}" type="slidenum">
              <a:rPr lang="en-AU"/>
              <a:pPr/>
              <a:t>1</a:t>
            </a:fld>
            <a:endParaRPr lang="en-AU"/>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CC7E172B-B5E9-4C5E-8A50-FA180FA53E29}" type="slidenum">
              <a:rPr lang="en-AU"/>
              <a:pPr/>
              <a:t>10</a:t>
            </a:fld>
            <a:endParaRPr lang="en-AU"/>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53729BEB-B8B7-48C6-8F66-EE2A283D2BDE}" type="slidenum">
              <a:rPr lang="en-AU"/>
              <a:pPr/>
              <a:t>11</a:t>
            </a:fld>
            <a:endParaRPr lang="en-AU"/>
          </a:p>
        </p:txBody>
      </p:sp>
      <p:sp>
        <p:nvSpPr>
          <p:cNvPr id="958466" name="Rectangle 2"/>
          <p:cNvSpPr>
            <a:spLocks noGrp="1" noRot="1" noChangeAspect="1" noChangeArrowheads="1" noTextEdit="1"/>
          </p:cNvSpPr>
          <p:nvPr>
            <p:ph type="sldImg"/>
          </p:nvPr>
        </p:nvSpPr>
        <p:spPr>
          <a:ln/>
        </p:spPr>
      </p:sp>
      <p:sp>
        <p:nvSpPr>
          <p:cNvPr id="95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12</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D8341D31-FD62-4F8C-B0C2-CEAC39AE5BFB}" type="slidenum">
              <a:rPr lang="en-AU"/>
              <a:pPr/>
              <a:t>13</a:t>
            </a:fld>
            <a:endParaRPr lang="en-AU"/>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6E4A71AA-F408-4F9A-B2FF-80608568F739}" type="slidenum">
              <a:rPr lang="en-AU"/>
              <a:pPr/>
              <a:t>14</a:t>
            </a:fld>
            <a:endParaRPr lang="en-AU"/>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4694D2B0-792A-41AB-9AA3-B6A7872EDA24}" type="slidenum">
              <a:rPr lang="en-AU"/>
              <a:pPr/>
              <a:t>15</a:t>
            </a:fld>
            <a:endParaRPr lang="en-AU"/>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7D3985CF-62F2-4CBA-98D4-9C5D88B9C69B}" type="slidenum">
              <a:rPr lang="en-AU"/>
              <a:pPr/>
              <a:t>16</a:t>
            </a:fld>
            <a:endParaRPr lang="en-AU"/>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40864E1-ABE9-45EC-8346-762F222F9624}" type="slidenum">
              <a:rPr lang="en-AU"/>
              <a:pPr/>
              <a:t>17</a:t>
            </a:fld>
            <a:endParaRPr lang="en-AU"/>
          </a:p>
        </p:txBody>
      </p:sp>
      <p:sp>
        <p:nvSpPr>
          <p:cNvPr id="828418" name="Rectangle 2"/>
          <p:cNvSpPr>
            <a:spLocks noGrp="1" noRot="1" noChangeAspect="1" noChangeArrowheads="1" noTextEdit="1"/>
          </p:cNvSpPr>
          <p:nvPr>
            <p:ph type="sldImg"/>
          </p:nvPr>
        </p:nvSpPr>
        <p:spPr>
          <a:ln/>
        </p:spPr>
      </p:sp>
      <p:sp>
        <p:nvSpPr>
          <p:cNvPr id="82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7C36B7B-25C7-4F31-8F9A-E8BC6FCAD491}" type="slidenum">
              <a:rPr lang="en-AU"/>
              <a:pPr/>
              <a:t>18</a:t>
            </a:fld>
            <a:endParaRPr lang="en-AU"/>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1065FA48-F537-4620-B8EE-2CD44D557480}" type="slidenum">
              <a:rPr lang="en-AU"/>
              <a:pPr/>
              <a:t>19</a:t>
            </a:fld>
            <a:endParaRPr lang="en-AU"/>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8DC5A024-CDD2-4916-B958-919B29E11C40}" type="slidenum">
              <a:rPr lang="en-AU"/>
              <a:pPr/>
              <a:t>2</a:t>
            </a:fld>
            <a:endParaRPr lang="en-AU"/>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CEA451A3-0A0F-4998-86A0-EB94CBC1AAE0}" type="slidenum">
              <a:rPr lang="en-AU"/>
              <a:pPr/>
              <a:t>20</a:t>
            </a:fld>
            <a:endParaRPr lang="en-AU"/>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05D05332-74B3-43B1-AD2E-85FBFF6FB5B9}" type="slidenum">
              <a:rPr lang="en-AU"/>
              <a:pPr/>
              <a:t>21</a:t>
            </a:fld>
            <a:endParaRPr lang="en-AU"/>
          </a:p>
        </p:txBody>
      </p:sp>
      <p:sp>
        <p:nvSpPr>
          <p:cNvPr id="837634" name="Rectangle 2"/>
          <p:cNvSpPr>
            <a:spLocks noGrp="1" noRot="1" noChangeAspect="1" noChangeArrowheads="1" noTextEdit="1"/>
          </p:cNvSpPr>
          <p:nvPr>
            <p:ph type="sldImg"/>
          </p:nvPr>
        </p:nvSpPr>
        <p:spPr>
          <a:ln/>
        </p:spPr>
      </p:sp>
      <p:sp>
        <p:nvSpPr>
          <p:cNvPr id="83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3559D31F-32C9-4984-A0DD-3C5AFB1EDF78}" type="slidenum">
              <a:rPr lang="en-AU"/>
              <a:pPr/>
              <a:t>22</a:t>
            </a:fld>
            <a:endParaRPr lang="en-AU"/>
          </a:p>
        </p:txBody>
      </p:sp>
      <p:sp>
        <p:nvSpPr>
          <p:cNvPr id="841730" name="Rectangle 2"/>
          <p:cNvSpPr>
            <a:spLocks noGrp="1" noRot="1" noChangeAspect="1" noChangeArrowheads="1" noTextEdit="1"/>
          </p:cNvSpPr>
          <p:nvPr>
            <p:ph type="sldImg"/>
          </p:nvPr>
        </p:nvSpPr>
        <p:spPr>
          <a:ln/>
        </p:spPr>
      </p:sp>
      <p:sp>
        <p:nvSpPr>
          <p:cNvPr id="84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0C96325F-C4F9-4BE4-B75D-214FE4C4A2A1}" type="slidenum">
              <a:rPr lang="en-AU"/>
              <a:pPr/>
              <a:t>23</a:t>
            </a:fld>
            <a:endParaRPr lang="en-AU"/>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107E25BB-F9EC-4AAD-87CD-B2E3F512D735}" type="slidenum">
              <a:rPr lang="en-AU"/>
              <a:pPr/>
              <a:t>24</a:t>
            </a:fld>
            <a:endParaRPr lang="en-AU"/>
          </a:p>
        </p:txBody>
      </p:sp>
      <p:sp>
        <p:nvSpPr>
          <p:cNvPr id="843778" name="Rectangle 2"/>
          <p:cNvSpPr>
            <a:spLocks noGrp="1" noRot="1" noChangeAspect="1" noChangeArrowheads="1" noTextEdit="1"/>
          </p:cNvSpPr>
          <p:nvPr>
            <p:ph type="sldImg"/>
          </p:nvPr>
        </p:nvSpPr>
        <p:spPr>
          <a:ln/>
        </p:spPr>
      </p:sp>
      <p:sp>
        <p:nvSpPr>
          <p:cNvPr id="84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AABDC086-D86D-42B3-9A60-EFF0BAD3D880}" type="slidenum">
              <a:rPr lang="en-AU"/>
              <a:pPr/>
              <a:t>25</a:t>
            </a:fld>
            <a:endParaRPr lang="en-AU"/>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2C14F048-8177-44B5-9533-B85427A2CBA1}" type="slidenum">
              <a:rPr lang="en-AU"/>
              <a:pPr/>
              <a:t>26</a:t>
            </a:fld>
            <a:endParaRPr lang="en-AU"/>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406B44F4-85F0-40D2-A644-E0D25D233A78}" type="slidenum">
              <a:rPr lang="en-AU"/>
              <a:pPr/>
              <a:t>27</a:t>
            </a:fld>
            <a:endParaRPr lang="en-AU"/>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D8CCF1D9-AE74-4251-82C8-80035D758B15}" type="slidenum">
              <a:rPr lang="en-AU"/>
              <a:pPr/>
              <a:t>28</a:t>
            </a:fld>
            <a:endParaRPr lang="en-AU"/>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p>
            <a:fld id="{5605D0B7-EDB3-40E1-8BEA-B2CBD107ED60}" type="slidenum">
              <a:rPr lang="en-US"/>
              <a:pPr/>
              <a:t>29</a:t>
            </a:fld>
            <a:endParaRPr lang="en-US"/>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8DC5A024-CDD2-4916-B958-919B29E11C40}" type="slidenum">
              <a:rPr lang="en-AU"/>
              <a:pPr/>
              <a:t>3</a:t>
            </a:fld>
            <a:endParaRPr lang="en-AU"/>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5A82470E-96D8-4FAA-8150-D499A54BC7E5}" type="slidenum">
              <a:rPr lang="en-US"/>
              <a:pPr/>
              <a:t>30</a:t>
            </a:fld>
            <a:endParaRPr lang="en-US"/>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D9F1ACF3-CA1C-4F4A-9AA2-512EDC584296}" type="slidenum">
              <a:rPr lang="en-US"/>
              <a:pPr/>
              <a:t>31</a:t>
            </a:fld>
            <a:endParaRPr lang="en-US"/>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DE0D70AD-616E-49CD-93F1-BC84BC765E63}" type="slidenum">
              <a:rPr lang="en-US"/>
              <a:pPr/>
              <a:t>32</a:t>
            </a:fld>
            <a:endParaRPr lang="en-US"/>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14DB63DF-4BA0-45E0-8FC7-39C2347B7FAF}" type="slidenum">
              <a:rPr lang="en-US"/>
              <a:pPr/>
              <a:t>33</a:t>
            </a:fld>
            <a:endParaRPr lang="en-US"/>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3726B596-6E5A-4874-81A4-C7EF75AE7682}" type="slidenum">
              <a:rPr lang="en-US"/>
              <a:pPr/>
              <a:t>34</a:t>
            </a:fld>
            <a:endParaRPr lang="en-US"/>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3"/>
          <p:cNvSpPr>
            <a:spLocks noGrp="1" noChangeArrowheads="1"/>
          </p:cNvSpPr>
          <p:nvPr>
            <p:ph type="dt" sz="quarter" idx="1"/>
          </p:nvPr>
        </p:nvSpPr>
        <p:spPr>
          <a:noFill/>
        </p:spPr>
        <p:txBody>
          <a:bodyPr/>
          <a:lstStyle/>
          <a:p>
            <a:r>
              <a:rPr lang="en-AU"/>
              <a:t>October 9, 2002</a:t>
            </a:r>
          </a:p>
        </p:txBody>
      </p:sp>
      <p:sp>
        <p:nvSpPr>
          <p:cNvPr id="242691" name="Rectangle 6"/>
          <p:cNvSpPr>
            <a:spLocks noGrp="1" noChangeArrowheads="1"/>
          </p:cNvSpPr>
          <p:nvPr>
            <p:ph type="ftr" sz="quarter" idx="4"/>
          </p:nvPr>
        </p:nvSpPr>
        <p:spPr>
          <a:noFill/>
        </p:spPr>
        <p:txBody>
          <a:bodyPr/>
          <a:lstStyle/>
          <a:p>
            <a:r>
              <a:rPr lang="en-AU"/>
              <a:t>Allied Environmental Technologies, Inc.</a:t>
            </a:r>
          </a:p>
        </p:txBody>
      </p:sp>
      <p:sp>
        <p:nvSpPr>
          <p:cNvPr id="242692" name="Rectangle 7"/>
          <p:cNvSpPr>
            <a:spLocks noGrp="1" noChangeArrowheads="1"/>
          </p:cNvSpPr>
          <p:nvPr>
            <p:ph type="sldNum" sz="quarter" idx="5"/>
          </p:nvPr>
        </p:nvSpPr>
        <p:spPr>
          <a:noFill/>
        </p:spPr>
        <p:txBody>
          <a:bodyPr/>
          <a:lstStyle/>
          <a:p>
            <a:fld id="{026BA5ED-1B85-42FB-BA86-6CE67AD7808A}" type="slidenum">
              <a:rPr lang="en-AU"/>
              <a:pPr/>
              <a:t>35</a:t>
            </a:fld>
            <a:endParaRPr lang="en-AU"/>
          </a:p>
        </p:txBody>
      </p:sp>
      <p:sp>
        <p:nvSpPr>
          <p:cNvPr id="242693" name="Rectangle 2"/>
          <p:cNvSpPr>
            <a:spLocks noGrp="1" noRot="1" noChangeAspect="1" noChangeArrowheads="1" noTextEdit="1"/>
          </p:cNvSpPr>
          <p:nvPr>
            <p:ph type="sldImg"/>
          </p:nvPr>
        </p:nvSpPr>
        <p:spPr>
          <a:ln/>
        </p:spPr>
      </p:sp>
      <p:sp>
        <p:nvSpPr>
          <p:cNvPr id="242694"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3"/>
          <p:cNvSpPr>
            <a:spLocks noGrp="1" noChangeArrowheads="1"/>
          </p:cNvSpPr>
          <p:nvPr>
            <p:ph type="dt" sz="quarter" idx="1"/>
          </p:nvPr>
        </p:nvSpPr>
        <p:spPr>
          <a:noFill/>
        </p:spPr>
        <p:txBody>
          <a:bodyPr/>
          <a:lstStyle/>
          <a:p>
            <a:r>
              <a:rPr lang="en-AU"/>
              <a:t>October 9, 2002</a:t>
            </a:r>
          </a:p>
        </p:txBody>
      </p:sp>
      <p:sp>
        <p:nvSpPr>
          <p:cNvPr id="244739" name="Rectangle 6"/>
          <p:cNvSpPr>
            <a:spLocks noGrp="1" noChangeArrowheads="1"/>
          </p:cNvSpPr>
          <p:nvPr>
            <p:ph type="ftr" sz="quarter" idx="4"/>
          </p:nvPr>
        </p:nvSpPr>
        <p:spPr>
          <a:noFill/>
        </p:spPr>
        <p:txBody>
          <a:bodyPr/>
          <a:lstStyle/>
          <a:p>
            <a:r>
              <a:rPr lang="en-AU"/>
              <a:t>Allied Environmental Technologies, Inc.</a:t>
            </a:r>
          </a:p>
        </p:txBody>
      </p:sp>
      <p:sp>
        <p:nvSpPr>
          <p:cNvPr id="244740" name="Rectangle 7"/>
          <p:cNvSpPr>
            <a:spLocks noGrp="1" noChangeArrowheads="1"/>
          </p:cNvSpPr>
          <p:nvPr>
            <p:ph type="sldNum" sz="quarter" idx="5"/>
          </p:nvPr>
        </p:nvSpPr>
        <p:spPr>
          <a:noFill/>
        </p:spPr>
        <p:txBody>
          <a:bodyPr/>
          <a:lstStyle/>
          <a:p>
            <a:fld id="{2DC78E5F-92BD-431A-9782-A8356103E01D}" type="slidenum">
              <a:rPr lang="en-AU"/>
              <a:pPr/>
              <a:t>36</a:t>
            </a:fld>
            <a:endParaRPr lang="en-AU"/>
          </a:p>
        </p:txBody>
      </p:sp>
      <p:sp>
        <p:nvSpPr>
          <p:cNvPr id="244741" name="Rectangle 2"/>
          <p:cNvSpPr>
            <a:spLocks noGrp="1" noRot="1" noChangeAspect="1" noChangeArrowheads="1" noTextEdit="1"/>
          </p:cNvSpPr>
          <p:nvPr>
            <p:ph type="sldImg"/>
          </p:nvPr>
        </p:nvSpPr>
        <p:spPr>
          <a:ln/>
        </p:spPr>
      </p:sp>
      <p:sp>
        <p:nvSpPr>
          <p:cNvPr id="244742"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a:noFill/>
        </p:spPr>
        <p:txBody>
          <a:bodyPr/>
          <a:lstStyle/>
          <a:p>
            <a:r>
              <a:rPr lang="en-AU"/>
              <a:t>October 9, 2002</a:t>
            </a:r>
          </a:p>
        </p:txBody>
      </p:sp>
      <p:sp>
        <p:nvSpPr>
          <p:cNvPr id="243715" name="Rectangle 6"/>
          <p:cNvSpPr>
            <a:spLocks noGrp="1" noChangeArrowheads="1"/>
          </p:cNvSpPr>
          <p:nvPr>
            <p:ph type="ftr" sz="quarter" idx="4"/>
          </p:nvPr>
        </p:nvSpPr>
        <p:spPr>
          <a:noFill/>
        </p:spPr>
        <p:txBody>
          <a:bodyPr/>
          <a:lstStyle/>
          <a:p>
            <a:r>
              <a:rPr lang="en-AU"/>
              <a:t>Allied Environmental Technologies, Inc.</a:t>
            </a:r>
          </a:p>
        </p:txBody>
      </p:sp>
      <p:sp>
        <p:nvSpPr>
          <p:cNvPr id="243716" name="Rectangle 7"/>
          <p:cNvSpPr>
            <a:spLocks noGrp="1" noChangeArrowheads="1"/>
          </p:cNvSpPr>
          <p:nvPr>
            <p:ph type="sldNum" sz="quarter" idx="5"/>
          </p:nvPr>
        </p:nvSpPr>
        <p:spPr>
          <a:noFill/>
        </p:spPr>
        <p:txBody>
          <a:bodyPr/>
          <a:lstStyle/>
          <a:p>
            <a:fld id="{A05FDD68-1C1F-40C7-B02B-F48B5BDC2330}" type="slidenum">
              <a:rPr lang="en-AU"/>
              <a:pPr/>
              <a:t>37</a:t>
            </a:fld>
            <a:endParaRPr lang="en-AU"/>
          </a:p>
        </p:txBody>
      </p:sp>
      <p:sp>
        <p:nvSpPr>
          <p:cNvPr id="243717" name="Rectangle 2"/>
          <p:cNvSpPr>
            <a:spLocks noGrp="1" noRot="1" noChangeAspect="1" noChangeArrowheads="1" noTextEdit="1"/>
          </p:cNvSpPr>
          <p:nvPr>
            <p:ph type="sldImg"/>
          </p:nvPr>
        </p:nvSpPr>
        <p:spPr>
          <a:ln/>
        </p:spPr>
      </p:sp>
      <p:sp>
        <p:nvSpPr>
          <p:cNvPr id="243718" name="Rectangle 3"/>
          <p:cNvSpPr>
            <a:spLocks noGrp="1" noChangeArrowheads="1"/>
          </p:cNvSpPr>
          <p:nvPr>
            <p:ph type="body" idx="1"/>
          </p:nvPr>
        </p:nvSpPr>
        <p:spPr>
          <a:noFill/>
          <a:ln w="9525"/>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1740FC57-CA32-4B66-9E69-238AAEDD0C61}" type="slidenum">
              <a:rPr lang="en-AU"/>
              <a:pPr/>
              <a:t>38</a:t>
            </a:fld>
            <a:endParaRPr lang="en-AU"/>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39</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8DC5A024-CDD2-4916-B958-919B29E11C40}" type="slidenum">
              <a:rPr lang="en-AU"/>
              <a:pPr/>
              <a:t>4</a:t>
            </a:fld>
            <a:endParaRPr lang="en-AU"/>
          </a:p>
        </p:txBody>
      </p:sp>
      <p:sp>
        <p:nvSpPr>
          <p:cNvPr id="736258" name="Rectangle 2"/>
          <p:cNvSpPr>
            <a:spLocks noGrp="1" noRot="1" noChangeAspect="1" noChangeArrowheads="1" noTextEdit="1"/>
          </p:cNvSpPr>
          <p:nvPr>
            <p:ph type="sldImg"/>
          </p:nvPr>
        </p:nvSpPr>
        <p:spPr>
          <a:ln/>
        </p:spPr>
      </p:sp>
      <p:sp>
        <p:nvSpPr>
          <p:cNvPr id="73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40</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41</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42</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43</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44</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45</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46</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47</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D9934184-E676-404F-94CF-A42C3B96FEA8}" type="slidenum">
              <a:rPr lang="en-AU"/>
              <a:pPr/>
              <a:t>48</a:t>
            </a:fld>
            <a:endParaRPr lang="en-AU"/>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F9C706E-2615-499D-A8A9-6C8D792C437D}" type="slidenum">
              <a:rPr lang="en-AU"/>
              <a:pPr/>
              <a:t>49</a:t>
            </a:fld>
            <a:endParaRPr lang="en-AU"/>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D8CCF1D9-AE74-4251-82C8-80035D758B15}" type="slidenum">
              <a:rPr lang="en-AU"/>
              <a:pPr/>
              <a:t>5</a:t>
            </a:fld>
            <a:endParaRPr lang="en-AU"/>
          </a:p>
        </p:txBody>
      </p:sp>
      <p:sp>
        <p:nvSpPr>
          <p:cNvPr id="847874" name="Rectangle 2"/>
          <p:cNvSpPr>
            <a:spLocks noGrp="1" noRot="1" noChangeAspect="1" noChangeArrowheads="1" noTextEdit="1"/>
          </p:cNvSpPr>
          <p:nvPr>
            <p:ph type="sldImg"/>
          </p:nvPr>
        </p:nvSpPr>
        <p:spPr>
          <a:ln/>
        </p:spPr>
      </p:sp>
      <p:sp>
        <p:nvSpPr>
          <p:cNvPr id="84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1740FC57-CA32-4B66-9E69-238AAEDD0C61}" type="slidenum">
              <a:rPr lang="en-AU"/>
              <a:pPr/>
              <a:t>50</a:t>
            </a:fld>
            <a:endParaRPr lang="en-AU"/>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6233ED3-A22E-4B23-817B-61EE197A5440}" type="slidenum">
              <a:rPr lang="en-AU"/>
              <a:pPr/>
              <a:t>51</a:t>
            </a:fld>
            <a:endParaRPr lang="en-AU"/>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6233ED3-A22E-4B23-817B-61EE197A5440}" type="slidenum">
              <a:rPr lang="en-AU"/>
              <a:pPr/>
              <a:t>52</a:t>
            </a:fld>
            <a:endParaRPr lang="en-AU"/>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6233ED3-A22E-4B23-817B-61EE197A5440}" type="slidenum">
              <a:rPr lang="en-AU"/>
              <a:pPr/>
              <a:t>53</a:t>
            </a:fld>
            <a:endParaRPr lang="en-AU"/>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6233ED3-A22E-4B23-817B-61EE197A5440}" type="slidenum">
              <a:rPr lang="en-AU"/>
              <a:pPr/>
              <a:t>54</a:t>
            </a:fld>
            <a:endParaRPr lang="en-AU"/>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6233ED3-A22E-4B23-817B-61EE197A5440}" type="slidenum">
              <a:rPr lang="en-AU"/>
              <a:pPr/>
              <a:t>55</a:t>
            </a:fld>
            <a:endParaRPr lang="en-AU"/>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E6233ED3-A22E-4B23-817B-61EE197A5440}" type="slidenum">
              <a:rPr lang="en-AU"/>
              <a:pPr/>
              <a:t>56</a:t>
            </a:fld>
            <a:endParaRPr lang="en-AU"/>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C2745ACA-4031-4D31-AF34-CF9F1904BDB4}" type="slidenum">
              <a:rPr lang="en-AU"/>
              <a:pPr/>
              <a:t>6</a:t>
            </a:fld>
            <a:endParaRPr lang="en-AU"/>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20004F03-DB72-442C-ACD6-83CFC7E46636}" type="slidenum">
              <a:rPr lang="en-AU"/>
              <a:pPr/>
              <a:t>7</a:t>
            </a:fld>
            <a:endParaRPr lang="en-AU"/>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20004F03-DB72-442C-ACD6-83CFC7E46636}" type="slidenum">
              <a:rPr lang="en-AU"/>
              <a:pPr/>
              <a:t>8</a:t>
            </a:fld>
            <a:endParaRPr lang="en-AU"/>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AU"/>
              <a:t>October 9, 2002</a:t>
            </a:r>
          </a:p>
        </p:txBody>
      </p:sp>
      <p:sp>
        <p:nvSpPr>
          <p:cNvPr id="6" name="Rectangle 6"/>
          <p:cNvSpPr>
            <a:spLocks noGrp="1" noChangeArrowheads="1"/>
          </p:cNvSpPr>
          <p:nvPr>
            <p:ph type="ftr" sz="quarter" idx="4"/>
          </p:nvPr>
        </p:nvSpPr>
        <p:spPr>
          <a:ln/>
        </p:spPr>
        <p:txBody>
          <a:bodyPr/>
          <a:lstStyle/>
          <a:p>
            <a:r>
              <a:rPr lang="en-AU"/>
              <a:t>Allied Environmental Technologies, Inc.</a:t>
            </a:r>
          </a:p>
        </p:txBody>
      </p:sp>
      <p:sp>
        <p:nvSpPr>
          <p:cNvPr id="7" name="Rectangle 7"/>
          <p:cNvSpPr>
            <a:spLocks noGrp="1" noChangeArrowheads="1"/>
          </p:cNvSpPr>
          <p:nvPr>
            <p:ph type="sldNum" sz="quarter" idx="5"/>
          </p:nvPr>
        </p:nvSpPr>
        <p:spPr>
          <a:ln/>
        </p:spPr>
        <p:txBody>
          <a:bodyPr/>
          <a:lstStyle/>
          <a:p>
            <a:fld id="{627B2CE6-8553-41DF-B66E-C30FE5F7404E}" type="slidenum">
              <a:rPr lang="en-AU"/>
              <a:pPr/>
              <a:t>9</a:t>
            </a:fld>
            <a:endParaRPr lang="en-AU"/>
          </a:p>
        </p:txBody>
      </p:sp>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588"/>
            <a:ext cx="9142413" cy="203200"/>
          </a:xfrm>
          <a:prstGeom prst="rect">
            <a:avLst/>
          </a:prstGeom>
          <a:solidFill>
            <a:srgbClr val="33CC99"/>
          </a:solidFill>
          <a:ln w="9525">
            <a:noFill/>
            <a:miter lim="800000"/>
            <a:headEnd/>
            <a:tailEnd/>
          </a:ln>
          <a:effectLst/>
        </p:spPr>
        <p:txBody>
          <a:bodyPr wrap="none" anchor="ctr"/>
          <a:lstStyle/>
          <a:p>
            <a:endParaRPr lang="en-US"/>
          </a:p>
        </p:txBody>
      </p:sp>
      <p:sp>
        <p:nvSpPr>
          <p:cNvPr id="4100" name="Rectangle 4"/>
          <p:cNvSpPr>
            <a:spLocks noChangeArrowheads="1"/>
          </p:cNvSpPr>
          <p:nvPr/>
        </p:nvSpPr>
        <p:spPr bwMode="auto">
          <a:xfrm>
            <a:off x="1290638" y="268288"/>
            <a:ext cx="5715000" cy="646112"/>
          </a:xfrm>
          <a:prstGeom prst="rect">
            <a:avLst/>
          </a:prstGeom>
          <a:gradFill rotWithShape="0">
            <a:gsLst>
              <a:gs pos="0">
                <a:srgbClr val="0096FA"/>
              </a:gs>
              <a:gs pos="100000">
                <a:srgbClr val="FFFFFF"/>
              </a:gs>
            </a:gsLst>
            <a:lin ang="0" scaled="1"/>
          </a:gradFill>
          <a:ln w="9525">
            <a:noFill/>
            <a:miter lim="800000"/>
            <a:headEnd/>
            <a:tailEnd/>
          </a:ln>
          <a:effectLst/>
        </p:spPr>
        <p:txBody>
          <a:bodyPr wrap="none" anchor="ctr"/>
          <a:lstStyle/>
          <a:p>
            <a:endParaRPr lang="en-US"/>
          </a:p>
        </p:txBody>
      </p:sp>
      <p:sp>
        <p:nvSpPr>
          <p:cNvPr id="4101" name="Rectangle 5"/>
          <p:cNvSpPr>
            <a:spLocks noChangeArrowheads="1"/>
          </p:cNvSpPr>
          <p:nvPr/>
        </p:nvSpPr>
        <p:spPr bwMode="auto">
          <a:xfrm>
            <a:off x="1285875" y="206375"/>
            <a:ext cx="7843838" cy="68263"/>
          </a:xfrm>
          <a:prstGeom prst="rect">
            <a:avLst/>
          </a:prstGeom>
          <a:gradFill rotWithShape="0">
            <a:gsLst>
              <a:gs pos="0">
                <a:srgbClr val="0096FA"/>
              </a:gs>
              <a:gs pos="100000">
                <a:srgbClr val="F8F8F8"/>
              </a:gs>
            </a:gsLst>
            <a:lin ang="0" scaled="1"/>
          </a:gradFill>
          <a:ln w="9525">
            <a:noFill/>
            <a:miter lim="800000"/>
            <a:headEnd/>
            <a:tailEnd/>
          </a:ln>
          <a:effectLst/>
        </p:spPr>
        <p:txBody>
          <a:bodyPr wrap="none" anchor="ctr"/>
          <a:lstStyle/>
          <a:p>
            <a:endParaRPr lang="en-US"/>
          </a:p>
        </p:txBody>
      </p:sp>
      <p:sp>
        <p:nvSpPr>
          <p:cNvPr id="4102" name="Rectangle 6"/>
          <p:cNvSpPr>
            <a:spLocks noChangeArrowheads="1"/>
          </p:cNvSpPr>
          <p:nvPr/>
        </p:nvSpPr>
        <p:spPr bwMode="auto">
          <a:xfrm>
            <a:off x="0" y="207963"/>
            <a:ext cx="1290638" cy="706437"/>
          </a:xfrm>
          <a:prstGeom prst="rect">
            <a:avLst/>
          </a:prstGeom>
          <a:solidFill>
            <a:srgbClr val="0096FA"/>
          </a:solidFill>
          <a:ln w="9525">
            <a:noFill/>
            <a:miter lim="800000"/>
            <a:headEnd/>
            <a:tailEnd/>
          </a:ln>
          <a:effectLst/>
        </p:spPr>
        <p:txBody>
          <a:bodyPr wrap="none" anchor="ctr"/>
          <a:lstStyle/>
          <a:p>
            <a:endParaRPr lang="en-US"/>
          </a:p>
        </p:txBody>
      </p:sp>
      <p:sp>
        <p:nvSpPr>
          <p:cNvPr id="4103" name="Rectangle 7"/>
          <p:cNvSpPr>
            <a:spLocks noChangeArrowheads="1"/>
          </p:cNvSpPr>
          <p:nvPr/>
        </p:nvSpPr>
        <p:spPr bwMode="auto">
          <a:xfrm>
            <a:off x="0" y="0"/>
            <a:ext cx="9136063" cy="6858000"/>
          </a:xfrm>
          <a:prstGeom prst="rect">
            <a:avLst/>
          </a:prstGeom>
          <a:noFill/>
          <a:ln w="12700">
            <a:solidFill>
              <a:schemeClr val="tx1"/>
            </a:solidFill>
            <a:miter lim="800000"/>
            <a:headEnd/>
            <a:tailEnd/>
          </a:ln>
          <a:effectLst/>
        </p:spPr>
        <p:txBody>
          <a:bodyPr wrap="none" anchor="ctr"/>
          <a:lstStyle/>
          <a:p>
            <a:endParaRPr lang="en-US"/>
          </a:p>
        </p:txBody>
      </p:sp>
      <p:sp>
        <p:nvSpPr>
          <p:cNvPr id="4104" name="Line 8"/>
          <p:cNvSpPr>
            <a:spLocks noChangeShapeType="1"/>
          </p:cNvSpPr>
          <p:nvPr/>
        </p:nvSpPr>
        <p:spPr bwMode="auto">
          <a:xfrm>
            <a:off x="0" y="203200"/>
            <a:ext cx="913447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105" name="Rectangle 9"/>
          <p:cNvSpPr>
            <a:spLocks noGrp="1" noChangeArrowheads="1"/>
          </p:cNvSpPr>
          <p:nvPr>
            <p:ph type="dt" sz="half" idx="2"/>
          </p:nvPr>
        </p:nvSpPr>
        <p:spPr>
          <a:xfrm>
            <a:off x="685800" y="6248400"/>
            <a:ext cx="1905000" cy="457200"/>
          </a:xfrm>
        </p:spPr>
        <p:txBody>
          <a:bodyPr/>
          <a:lstStyle>
            <a:lvl1pPr>
              <a:defRPr sz="1400" b="0">
                <a:solidFill>
                  <a:schemeClr val="tx1"/>
                </a:solidFill>
              </a:defRPr>
            </a:lvl1pPr>
          </a:lstStyle>
          <a:p>
            <a:endParaRPr lang="en-AU"/>
          </a:p>
        </p:txBody>
      </p:sp>
      <p:sp>
        <p:nvSpPr>
          <p:cNvPr id="4106" name="Rectangle 10"/>
          <p:cNvSpPr>
            <a:spLocks noGrp="1" noChangeArrowheads="1"/>
          </p:cNvSpPr>
          <p:nvPr>
            <p:ph type="ftr" sz="quarter" idx="3"/>
          </p:nvPr>
        </p:nvSpPr>
        <p:spPr>
          <a:xfrm>
            <a:off x="3124200" y="6248400"/>
            <a:ext cx="2895600" cy="457200"/>
          </a:xfrm>
        </p:spPr>
        <p:txBody>
          <a:bodyPr/>
          <a:lstStyle>
            <a:lvl1pPr>
              <a:defRPr sz="1400" b="0">
                <a:solidFill>
                  <a:schemeClr val="tx1"/>
                </a:solidFill>
                <a:effectLst/>
              </a:defRPr>
            </a:lvl1pPr>
          </a:lstStyle>
          <a:p>
            <a:r>
              <a:rPr lang="en-AU"/>
              <a:t>Allied Environmental Technologies, Inc. - MSC™ Development</a:t>
            </a:r>
          </a:p>
        </p:txBody>
      </p:sp>
      <p:sp>
        <p:nvSpPr>
          <p:cNvPr id="4107" name="Rectangle 11"/>
          <p:cNvSpPr>
            <a:spLocks noGrp="1" noChangeArrowheads="1"/>
          </p:cNvSpPr>
          <p:nvPr>
            <p:ph type="sldNum" sz="quarter" idx="4"/>
          </p:nvPr>
        </p:nvSpPr>
        <p:spPr>
          <a:xfrm>
            <a:off x="6553200" y="6248400"/>
            <a:ext cx="1905000" cy="457200"/>
          </a:xfrm>
        </p:spPr>
        <p:txBody>
          <a:bodyPr/>
          <a:lstStyle>
            <a:lvl2pPr lvl="1">
              <a:defRPr sz="1400"/>
            </a:lvl2pPr>
          </a:lstStyle>
          <a:p>
            <a:pPr lvl="1"/>
            <a:fld id="{6C3D90B5-6D89-4441-B7B4-3BF2C04D71D6}" type="slidenum">
              <a:rPr lang="en-AU"/>
              <a:pPr lvl="1"/>
              <a:t>‹#›</a:t>
            </a:fld>
            <a:endParaRPr lang="en-AU"/>
          </a:p>
        </p:txBody>
      </p:sp>
      <p:sp>
        <p:nvSpPr>
          <p:cNvPr id="4108" name="Rectangle 12"/>
          <p:cNvSpPr>
            <a:spLocks noGrp="1" noChangeArrowheads="1"/>
          </p:cNvSpPr>
          <p:nvPr>
            <p:ph type="ctrTitle"/>
          </p:nvPr>
        </p:nvSpPr>
        <p:spPr>
          <a:xfrm>
            <a:off x="685800" y="2286000"/>
            <a:ext cx="7772400" cy="1143000"/>
          </a:xfrm>
          <a:effectLst/>
        </p:spPr>
        <p:txBody>
          <a:bodyPr/>
          <a:lstStyle>
            <a:lvl1pPr algn="ctr">
              <a:defRPr sz="4400" i="0">
                <a:solidFill>
                  <a:schemeClr val="tx1"/>
                </a:solidFill>
              </a:defRPr>
            </a:lvl1pPr>
          </a:lstStyle>
          <a:p>
            <a:r>
              <a:rPr lang="en-AU"/>
              <a:t>Click to edit Master title style</a:t>
            </a:r>
          </a:p>
        </p:txBody>
      </p:sp>
      <p:sp>
        <p:nvSpPr>
          <p:cNvPr id="4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AU"/>
              <a:t>Click to edit Master subtitle style</a:t>
            </a:r>
          </a:p>
        </p:txBody>
      </p:sp>
      <p:pic>
        <p:nvPicPr>
          <p:cNvPr id="4111" name="Picture 15" descr="pptGlobeUpright"/>
          <p:cNvPicPr>
            <a:picLocks noChangeAspect="1" noChangeArrowheads="1"/>
          </p:cNvPicPr>
          <p:nvPr/>
        </p:nvPicPr>
        <p:blipFill>
          <a:blip r:embed="rId2" cstate="print"/>
          <a:srcRect/>
          <a:stretch>
            <a:fillRect/>
          </a:stretch>
        </p:blipFill>
        <p:spPr bwMode="auto">
          <a:xfrm>
            <a:off x="273050" y="384175"/>
            <a:ext cx="869950" cy="842963"/>
          </a:xfrm>
          <a:prstGeom prst="rect">
            <a:avLst/>
          </a:prstGeom>
          <a:noFill/>
          <a:ln w="9525">
            <a:noFill/>
            <a:miter lim="800000"/>
            <a:headEnd/>
            <a:tailEnd/>
          </a:ln>
        </p:spPr>
      </p:pic>
      <p:sp>
        <p:nvSpPr>
          <p:cNvPr id="4114" name="Text Box 18"/>
          <p:cNvSpPr txBox="1">
            <a:spLocks noChangeArrowheads="1"/>
          </p:cNvSpPr>
          <p:nvPr/>
        </p:nvSpPr>
        <p:spPr bwMode="auto">
          <a:xfrm>
            <a:off x="3733800" y="381000"/>
            <a:ext cx="5257800" cy="274638"/>
          </a:xfrm>
          <a:prstGeom prst="rect">
            <a:avLst/>
          </a:prstGeom>
          <a:noFill/>
          <a:ln w="12700">
            <a:noFill/>
            <a:miter lim="800000"/>
            <a:headEnd type="none" w="sm" len="sm"/>
            <a:tailEnd type="none" w="sm" len="sm"/>
          </a:ln>
          <a:effectLst/>
        </p:spPr>
        <p:txBody>
          <a:bodyPr>
            <a:spAutoFit/>
          </a:bodyPr>
          <a:lstStyle/>
          <a:p>
            <a:pPr algn="r">
              <a:spcBef>
                <a:spcPct val="50000"/>
              </a:spcBef>
              <a:buClrTx/>
              <a:buSzTx/>
              <a:buFontTx/>
              <a:buNone/>
            </a:pPr>
            <a:r>
              <a:rPr lang="en-US" sz="1200">
                <a:solidFill>
                  <a:schemeClr val="accent1"/>
                </a:solidFill>
                <a:effectLst>
                  <a:outerShdw blurRad="38100" dist="38100" dir="2700000" algn="tl">
                    <a:srgbClr val="C0C0C0"/>
                  </a:outerShdw>
                </a:effectLst>
                <a:latin typeface="Palatino Linotype" pitchFamily="18" charset="0"/>
              </a:rPr>
              <a:t>Allied Environmental Technologies, Inc.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lvl2pPr lvl="1">
              <a:defRPr/>
            </a:lvl2pPr>
          </a:lstStyle>
          <a:p>
            <a:pPr lvl="1"/>
            <a:fld id="{7C0B4A68-B2DC-4872-BFB2-06C3E4DFAD9B}" type="slidenum">
              <a:rPr lang="en-AU"/>
              <a:pPr lvl="1"/>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lvl2pPr lvl="1">
              <a:defRPr/>
            </a:lvl2pPr>
          </a:lstStyle>
          <a:p>
            <a:pPr lvl="1"/>
            <a:fld id="{C2DB816C-2B60-4CBE-883C-1ED99CC5FC61}" type="slidenum">
              <a:rPr lang="en-AU"/>
              <a:pPr lvl="1"/>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28600" y="6400800"/>
            <a:ext cx="1905000" cy="457200"/>
          </a:xfrm>
        </p:spPr>
        <p:txBody>
          <a:bodyPr/>
          <a:lstStyle>
            <a:lvl1pPr>
              <a:defRPr/>
            </a:lvl1pPr>
          </a:lstStyle>
          <a:p>
            <a:endParaRPr lang="en-AU"/>
          </a:p>
        </p:txBody>
      </p:sp>
      <p:sp>
        <p:nvSpPr>
          <p:cNvPr id="6" name="Footer Placeholder 5"/>
          <p:cNvSpPr>
            <a:spLocks noGrp="1"/>
          </p:cNvSpPr>
          <p:nvPr>
            <p:ph type="ftr" sz="quarter" idx="11"/>
          </p:nvPr>
        </p:nvSpPr>
        <p:spPr>
          <a:xfrm>
            <a:off x="2209800" y="6400800"/>
            <a:ext cx="4724400" cy="457200"/>
          </a:xfrm>
        </p:spPr>
        <p:txBody>
          <a:bodyPr/>
          <a:lstStyle>
            <a:lvl1pPr>
              <a:defRPr/>
            </a:lvl1pPr>
          </a:lstStyle>
          <a:p>
            <a:r>
              <a:rPr lang="en-AU"/>
              <a:t>Allied Environmental Technologies, Inc. - MSC™ Development</a:t>
            </a:r>
          </a:p>
        </p:txBody>
      </p:sp>
      <p:sp>
        <p:nvSpPr>
          <p:cNvPr id="7" name="Slide Number Placeholder 6"/>
          <p:cNvSpPr>
            <a:spLocks noGrp="1"/>
          </p:cNvSpPr>
          <p:nvPr>
            <p:ph type="sldNum" sz="quarter" idx="12"/>
          </p:nvPr>
        </p:nvSpPr>
        <p:spPr>
          <a:xfrm>
            <a:off x="7086600" y="6326188"/>
            <a:ext cx="1905000" cy="457200"/>
          </a:xfrm>
        </p:spPr>
        <p:txBody>
          <a:bodyPr/>
          <a:lstStyle>
            <a:lvl2pPr lvl="1">
              <a:defRPr/>
            </a:lvl2pPr>
          </a:lstStyle>
          <a:p>
            <a:pPr lvl="1"/>
            <a:fld id="{8E4179DC-6975-4A47-9A0F-12A672EEE958}" type="slidenum">
              <a:rPr lang="en-AU"/>
              <a:pPr lvl="1"/>
              <a:t>‹#›</a:t>
            </a:fld>
            <a:endParaRPr lang="en-AU"/>
          </a:p>
        </p:txBody>
      </p:sp>
      <p:pic>
        <p:nvPicPr>
          <p:cNvPr id="8" name="Picture 7" descr="Alentec_Logo.gif"/>
          <p:cNvPicPr>
            <a:picLocks noChangeAspect="1"/>
          </p:cNvPicPr>
          <p:nvPr userDrawn="1"/>
        </p:nvPicPr>
        <p:blipFill>
          <a:blip r:embed="rId2" cstate="print"/>
          <a:stretch>
            <a:fillRect/>
          </a:stretch>
        </p:blipFill>
        <p:spPr>
          <a:xfrm>
            <a:off x="7978141" y="227050"/>
            <a:ext cx="1066799" cy="2212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0"/>
            <a:ext cx="8229600" cy="5867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AU" dirty="0"/>
          </a:p>
        </p:txBody>
      </p:sp>
      <p:sp>
        <p:nvSpPr>
          <p:cNvPr id="8" name="Slide Number Placeholder 7"/>
          <p:cNvSpPr>
            <a:spLocks noGrp="1"/>
          </p:cNvSpPr>
          <p:nvPr>
            <p:ph type="sldNum" sz="quarter" idx="11"/>
          </p:nvPr>
        </p:nvSpPr>
        <p:spPr/>
        <p:txBody>
          <a:bodyPr/>
          <a:lstStyle/>
          <a:p>
            <a:pPr lvl="1"/>
            <a:fld id="{2CFF4A1A-D2E7-486B-9D9A-A6D1DA14A492}" type="slidenum">
              <a:rPr lang="en-AU" smtClean="0"/>
              <a:pPr lvl="1"/>
              <a:t>‹#›</a:t>
            </a:fld>
            <a:endParaRPr lang="en-AU"/>
          </a:p>
        </p:txBody>
      </p:sp>
      <p:sp>
        <p:nvSpPr>
          <p:cNvPr id="9" name="Footer Placeholder 8"/>
          <p:cNvSpPr>
            <a:spLocks noGrp="1"/>
          </p:cNvSpPr>
          <p:nvPr>
            <p:ph type="ftr" sz="quarter" idx="12"/>
          </p:nvPr>
        </p:nvSpPr>
        <p:spPr/>
        <p:txBody>
          <a:bodyPr/>
          <a:lstStyle/>
          <a:p>
            <a:r>
              <a:rPr lang="en-AU" dirty="0" smtClean="0"/>
              <a:t>Allied Environmental Technologies, Inc. - MSC™ Development</a:t>
            </a:r>
            <a:endParaRPr lang="en-AU" dirty="0"/>
          </a:p>
        </p:txBody>
      </p:sp>
      <p:pic>
        <p:nvPicPr>
          <p:cNvPr id="6" name="Picture 5" descr="Alentec_Logo.gif"/>
          <p:cNvPicPr>
            <a:picLocks noChangeAspect="1"/>
          </p:cNvPicPr>
          <p:nvPr userDrawn="1"/>
        </p:nvPicPr>
        <p:blipFill>
          <a:blip r:embed="rId2" cstate="print"/>
          <a:stretch>
            <a:fillRect/>
          </a:stretch>
        </p:blipFill>
        <p:spPr>
          <a:xfrm>
            <a:off x="7978141" y="227050"/>
            <a:ext cx="1066799" cy="22121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52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228600" y="6400800"/>
            <a:ext cx="1905000" cy="457200"/>
          </a:xfrm>
        </p:spPr>
        <p:txBody>
          <a:bodyPr/>
          <a:lstStyle>
            <a:lvl1pPr>
              <a:defRPr/>
            </a:lvl1pPr>
          </a:lstStyle>
          <a:p>
            <a:endParaRPr lang="en-AU"/>
          </a:p>
        </p:txBody>
      </p:sp>
      <p:sp>
        <p:nvSpPr>
          <p:cNvPr id="7" name="Footer Placeholder 6"/>
          <p:cNvSpPr>
            <a:spLocks noGrp="1"/>
          </p:cNvSpPr>
          <p:nvPr>
            <p:ph type="ftr" sz="quarter" idx="11"/>
          </p:nvPr>
        </p:nvSpPr>
        <p:spPr>
          <a:xfrm>
            <a:off x="2209800" y="6400800"/>
            <a:ext cx="4724400" cy="457200"/>
          </a:xfrm>
        </p:spPr>
        <p:txBody>
          <a:bodyPr/>
          <a:lstStyle>
            <a:lvl1pPr>
              <a:defRPr/>
            </a:lvl1pPr>
          </a:lstStyle>
          <a:p>
            <a:r>
              <a:rPr lang="en-AU"/>
              <a:t>Allied Environmental Technologies, Inc. - MSC™ Development</a:t>
            </a:r>
          </a:p>
        </p:txBody>
      </p:sp>
      <p:sp>
        <p:nvSpPr>
          <p:cNvPr id="8" name="Slide Number Placeholder 7"/>
          <p:cNvSpPr>
            <a:spLocks noGrp="1"/>
          </p:cNvSpPr>
          <p:nvPr>
            <p:ph type="sldNum" sz="quarter" idx="12"/>
          </p:nvPr>
        </p:nvSpPr>
        <p:spPr>
          <a:xfrm>
            <a:off x="7086600" y="6326188"/>
            <a:ext cx="1905000" cy="457200"/>
          </a:xfrm>
        </p:spPr>
        <p:txBody>
          <a:bodyPr/>
          <a:lstStyle>
            <a:lvl2pPr lvl="1">
              <a:defRPr/>
            </a:lvl2pPr>
          </a:lstStyle>
          <a:p>
            <a:pPr lvl="1"/>
            <a:fld id="{7C3470B9-6651-4161-A08A-ED361852FDFA}" type="slidenum">
              <a:rPr lang="en-AU"/>
              <a:pPr lvl="1"/>
              <a:t>‹#›</a:t>
            </a:fld>
            <a:endParaRPr lang="en-AU"/>
          </a:p>
        </p:txBody>
      </p:sp>
      <p:pic>
        <p:nvPicPr>
          <p:cNvPr id="9" name="Picture 8" descr="Alentec_Logo.gif"/>
          <p:cNvPicPr>
            <a:picLocks noChangeAspect="1"/>
          </p:cNvPicPr>
          <p:nvPr userDrawn="1"/>
        </p:nvPicPr>
        <p:blipFill>
          <a:blip r:embed="rId2" cstate="print"/>
          <a:stretch>
            <a:fillRect/>
          </a:stretch>
        </p:blipFill>
        <p:spPr>
          <a:xfrm>
            <a:off x="7978141" y="227050"/>
            <a:ext cx="1066799" cy="22121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752600"/>
            <a:ext cx="7772400" cy="4114800"/>
          </a:xfrm>
        </p:spPr>
        <p:txBody>
          <a:bodyPr/>
          <a:lstStyle/>
          <a:p>
            <a:endParaRPr lang="en-US"/>
          </a:p>
        </p:txBody>
      </p:sp>
      <p:sp>
        <p:nvSpPr>
          <p:cNvPr id="4" name="Date Placeholder 3"/>
          <p:cNvSpPr>
            <a:spLocks noGrp="1"/>
          </p:cNvSpPr>
          <p:nvPr>
            <p:ph type="dt" sz="half" idx="10"/>
          </p:nvPr>
        </p:nvSpPr>
        <p:spPr>
          <a:xfrm>
            <a:off x="228600" y="6400800"/>
            <a:ext cx="1905000" cy="457200"/>
          </a:xfrm>
        </p:spPr>
        <p:txBody>
          <a:bodyPr/>
          <a:lstStyle>
            <a:lvl1pPr>
              <a:defRPr/>
            </a:lvl1pPr>
          </a:lstStyle>
          <a:p>
            <a:endParaRPr lang="en-AU"/>
          </a:p>
        </p:txBody>
      </p:sp>
      <p:sp>
        <p:nvSpPr>
          <p:cNvPr id="5" name="Footer Placeholder 4"/>
          <p:cNvSpPr>
            <a:spLocks noGrp="1"/>
          </p:cNvSpPr>
          <p:nvPr>
            <p:ph type="ftr" sz="quarter" idx="11"/>
          </p:nvPr>
        </p:nvSpPr>
        <p:spPr>
          <a:xfrm>
            <a:off x="2209800" y="6400800"/>
            <a:ext cx="4724400" cy="457200"/>
          </a:xfrm>
        </p:spPr>
        <p:txBody>
          <a:bodyPr/>
          <a:lstStyle>
            <a:lvl1pPr>
              <a:defRPr/>
            </a:lvl1pPr>
          </a:lstStyle>
          <a:p>
            <a:r>
              <a:rPr lang="en-AU"/>
              <a:t>Allied Environmental Technologies, Inc. - MSC™ Development</a:t>
            </a:r>
          </a:p>
        </p:txBody>
      </p:sp>
      <p:sp>
        <p:nvSpPr>
          <p:cNvPr id="6" name="Slide Number Placeholder 5"/>
          <p:cNvSpPr>
            <a:spLocks noGrp="1"/>
          </p:cNvSpPr>
          <p:nvPr>
            <p:ph type="sldNum" sz="quarter" idx="12"/>
          </p:nvPr>
        </p:nvSpPr>
        <p:spPr>
          <a:xfrm>
            <a:off x="7086600" y="6326188"/>
            <a:ext cx="1905000" cy="457200"/>
          </a:xfrm>
        </p:spPr>
        <p:txBody>
          <a:bodyPr/>
          <a:lstStyle>
            <a:lvl2pPr lvl="1">
              <a:defRPr/>
            </a:lvl2pPr>
          </a:lstStyle>
          <a:p>
            <a:pPr lvl="1"/>
            <a:fld id="{EF92318F-3BEE-4B67-8350-A90EBC3B2661}" type="slidenum">
              <a:rPr lang="en-AU"/>
              <a:pPr lvl="1"/>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214FADB4-A66F-426C-A42F-D6FEDE42B34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5B4FCBE1-533A-4684-88CD-B31234F4B7E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7F8C03C4-0F0F-4E94-9CC9-367FA6C8CA1D}"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Allied Environmental Technologies, Inc. - MSC™ Development</a:t>
            </a:r>
          </a:p>
        </p:txBody>
      </p:sp>
      <p:sp>
        <p:nvSpPr>
          <p:cNvPr id="7" name="Slide Number Placeholder 6"/>
          <p:cNvSpPr>
            <a:spLocks noGrp="1"/>
          </p:cNvSpPr>
          <p:nvPr>
            <p:ph type="sldNum" sz="quarter" idx="12"/>
          </p:nvPr>
        </p:nvSpPr>
        <p:spPr/>
        <p:txBody>
          <a:bodyPr/>
          <a:lstStyle>
            <a:lvl1pPr>
              <a:defRPr/>
            </a:lvl1pPr>
          </a:lstStyle>
          <a:p>
            <a:fld id="{55527730-9389-4ACE-9127-A1EABFCC105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lvl2pPr lvl="1">
              <a:defRPr/>
            </a:lvl2pPr>
          </a:lstStyle>
          <a:p>
            <a:pPr lvl="1"/>
            <a:fld id="{3EF43D2D-7D76-4C94-A71D-4E04A6AC97D5}" type="slidenum">
              <a:rPr lang="en-AU"/>
              <a:pPr lvl="1"/>
              <a:t>‹#›</a:t>
            </a:fld>
            <a:endParaRPr lang="en-AU"/>
          </a:p>
        </p:txBody>
      </p:sp>
      <p:pic>
        <p:nvPicPr>
          <p:cNvPr id="7" name="Picture 6" descr="Alentec_Logo.gif"/>
          <p:cNvPicPr>
            <a:picLocks noChangeAspect="1"/>
          </p:cNvPicPr>
          <p:nvPr userDrawn="1"/>
        </p:nvPicPr>
        <p:blipFill>
          <a:blip r:embed="rId2" cstate="print"/>
          <a:stretch>
            <a:fillRect/>
          </a:stretch>
        </p:blipFill>
        <p:spPr>
          <a:xfrm>
            <a:off x="7978141" y="227050"/>
            <a:ext cx="1066799" cy="22121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Allied Environmental Technologies, Inc. - MSC™ Development</a:t>
            </a:r>
          </a:p>
        </p:txBody>
      </p:sp>
      <p:sp>
        <p:nvSpPr>
          <p:cNvPr id="9" name="Slide Number Placeholder 8"/>
          <p:cNvSpPr>
            <a:spLocks noGrp="1"/>
          </p:cNvSpPr>
          <p:nvPr>
            <p:ph type="sldNum" sz="quarter" idx="12"/>
          </p:nvPr>
        </p:nvSpPr>
        <p:spPr/>
        <p:txBody>
          <a:bodyPr/>
          <a:lstStyle>
            <a:lvl1pPr>
              <a:defRPr/>
            </a:lvl1pPr>
          </a:lstStyle>
          <a:p>
            <a:fld id="{529131C9-B9A3-4FF0-AE3F-CA6AF77E22E2}"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Allied Environmental Technologies, Inc. - MSC™ Development</a:t>
            </a:r>
          </a:p>
        </p:txBody>
      </p:sp>
      <p:sp>
        <p:nvSpPr>
          <p:cNvPr id="5" name="Slide Number Placeholder 4"/>
          <p:cNvSpPr>
            <a:spLocks noGrp="1"/>
          </p:cNvSpPr>
          <p:nvPr>
            <p:ph type="sldNum" sz="quarter" idx="12"/>
          </p:nvPr>
        </p:nvSpPr>
        <p:spPr/>
        <p:txBody>
          <a:bodyPr/>
          <a:lstStyle>
            <a:lvl1pPr>
              <a:defRPr/>
            </a:lvl1pPr>
          </a:lstStyle>
          <a:p>
            <a:fld id="{B8A38093-DEF7-455E-BA0F-EA4371BBA300}"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Allied Environmental Technologies, Inc. - MSC™ Development</a:t>
            </a:r>
          </a:p>
        </p:txBody>
      </p:sp>
      <p:sp>
        <p:nvSpPr>
          <p:cNvPr id="4" name="Slide Number Placeholder 3"/>
          <p:cNvSpPr>
            <a:spLocks noGrp="1"/>
          </p:cNvSpPr>
          <p:nvPr>
            <p:ph type="sldNum" sz="quarter" idx="12"/>
          </p:nvPr>
        </p:nvSpPr>
        <p:spPr/>
        <p:txBody>
          <a:bodyPr/>
          <a:lstStyle>
            <a:lvl1pPr>
              <a:defRPr/>
            </a:lvl1pPr>
          </a:lstStyle>
          <a:p>
            <a:fld id="{70675FA1-92BC-4C52-AB72-60AFCE1E2F3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Allied Environmental Technologies, Inc. - MSC™ Development</a:t>
            </a:r>
          </a:p>
        </p:txBody>
      </p:sp>
      <p:sp>
        <p:nvSpPr>
          <p:cNvPr id="7" name="Slide Number Placeholder 6"/>
          <p:cNvSpPr>
            <a:spLocks noGrp="1"/>
          </p:cNvSpPr>
          <p:nvPr>
            <p:ph type="sldNum" sz="quarter" idx="12"/>
          </p:nvPr>
        </p:nvSpPr>
        <p:spPr/>
        <p:txBody>
          <a:bodyPr/>
          <a:lstStyle>
            <a:lvl1pPr>
              <a:defRPr/>
            </a:lvl1pPr>
          </a:lstStyle>
          <a:p>
            <a:fld id="{41A7E5E9-E57B-4E66-A7BB-70F29C197D82}"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Allied Environmental Technologies, Inc. - MSC™ Development</a:t>
            </a:r>
          </a:p>
        </p:txBody>
      </p:sp>
      <p:sp>
        <p:nvSpPr>
          <p:cNvPr id="7" name="Slide Number Placeholder 6"/>
          <p:cNvSpPr>
            <a:spLocks noGrp="1"/>
          </p:cNvSpPr>
          <p:nvPr>
            <p:ph type="sldNum" sz="quarter" idx="12"/>
          </p:nvPr>
        </p:nvSpPr>
        <p:spPr/>
        <p:txBody>
          <a:bodyPr/>
          <a:lstStyle>
            <a:lvl1pPr>
              <a:defRPr/>
            </a:lvl1pPr>
          </a:lstStyle>
          <a:p>
            <a:fld id="{5100A46F-373B-4353-9726-F2AE91A04638}"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801F0997-0922-4921-8D70-6ACEBDFB319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BD9B88AA-AD2C-4D08-AD9B-8770387795E7}"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6A14EFC1-4240-4CE6-A0AB-C6C41B06EEEB}"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228338E8-12DF-4AC8-866B-02192E8EF844}"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234EA87C-6F95-468C-A503-D3C67B7A4C0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lvl2pPr lvl="1">
              <a:defRPr/>
            </a:lvl2pPr>
          </a:lstStyle>
          <a:p>
            <a:pPr lvl="1"/>
            <a:fld id="{6BB8B386-4CF0-49B8-93BB-5F1644B6FD6E}" type="slidenum">
              <a:rPr lang="en-AU"/>
              <a:pPr lvl="1"/>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Allied Environmental Technologies, Inc. - MSC™ Development</a:t>
            </a:r>
          </a:p>
        </p:txBody>
      </p:sp>
      <p:sp>
        <p:nvSpPr>
          <p:cNvPr id="7" name="Slide Number Placeholder 6"/>
          <p:cNvSpPr>
            <a:spLocks noGrp="1"/>
          </p:cNvSpPr>
          <p:nvPr>
            <p:ph type="sldNum" sz="quarter" idx="12"/>
          </p:nvPr>
        </p:nvSpPr>
        <p:spPr/>
        <p:txBody>
          <a:bodyPr/>
          <a:lstStyle>
            <a:lvl1pPr>
              <a:defRPr/>
            </a:lvl1pPr>
          </a:lstStyle>
          <a:p>
            <a:fld id="{F1A10554-32DE-4EF3-8DE0-BD85E528594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Allied Environmental Technologies, Inc. - MSC™ Development</a:t>
            </a:r>
          </a:p>
        </p:txBody>
      </p:sp>
      <p:sp>
        <p:nvSpPr>
          <p:cNvPr id="9" name="Slide Number Placeholder 8"/>
          <p:cNvSpPr>
            <a:spLocks noGrp="1"/>
          </p:cNvSpPr>
          <p:nvPr>
            <p:ph type="sldNum" sz="quarter" idx="12"/>
          </p:nvPr>
        </p:nvSpPr>
        <p:spPr/>
        <p:txBody>
          <a:bodyPr/>
          <a:lstStyle>
            <a:lvl1pPr>
              <a:defRPr/>
            </a:lvl1pPr>
          </a:lstStyle>
          <a:p>
            <a:fld id="{54322BCC-C503-4108-A780-CD9C290DE317}"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Allied Environmental Technologies, Inc. - MSC™ Development</a:t>
            </a:r>
          </a:p>
        </p:txBody>
      </p:sp>
      <p:sp>
        <p:nvSpPr>
          <p:cNvPr id="5" name="Slide Number Placeholder 4"/>
          <p:cNvSpPr>
            <a:spLocks noGrp="1"/>
          </p:cNvSpPr>
          <p:nvPr>
            <p:ph type="sldNum" sz="quarter" idx="12"/>
          </p:nvPr>
        </p:nvSpPr>
        <p:spPr/>
        <p:txBody>
          <a:bodyPr/>
          <a:lstStyle>
            <a:lvl1pPr>
              <a:defRPr/>
            </a:lvl1pPr>
          </a:lstStyle>
          <a:p>
            <a:fld id="{CF8937FF-ACB8-48A8-BB61-6113AF48D5F8}"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Allied Environmental Technologies, Inc. - MSC™ Development</a:t>
            </a:r>
          </a:p>
        </p:txBody>
      </p:sp>
      <p:sp>
        <p:nvSpPr>
          <p:cNvPr id="4" name="Slide Number Placeholder 3"/>
          <p:cNvSpPr>
            <a:spLocks noGrp="1"/>
          </p:cNvSpPr>
          <p:nvPr>
            <p:ph type="sldNum" sz="quarter" idx="12"/>
          </p:nvPr>
        </p:nvSpPr>
        <p:spPr/>
        <p:txBody>
          <a:bodyPr/>
          <a:lstStyle>
            <a:lvl1pPr>
              <a:defRPr/>
            </a:lvl1pPr>
          </a:lstStyle>
          <a:p>
            <a:fld id="{38BFEBA4-BC97-477A-A85B-D3EA35DA4742}"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Allied Environmental Technologies, Inc. - MSC™ Development</a:t>
            </a:r>
          </a:p>
        </p:txBody>
      </p:sp>
      <p:sp>
        <p:nvSpPr>
          <p:cNvPr id="7" name="Slide Number Placeholder 6"/>
          <p:cNvSpPr>
            <a:spLocks noGrp="1"/>
          </p:cNvSpPr>
          <p:nvPr>
            <p:ph type="sldNum" sz="quarter" idx="12"/>
          </p:nvPr>
        </p:nvSpPr>
        <p:spPr/>
        <p:txBody>
          <a:bodyPr/>
          <a:lstStyle>
            <a:lvl1pPr>
              <a:defRPr/>
            </a:lvl1pPr>
          </a:lstStyle>
          <a:p>
            <a:fld id="{6DC11D20-A668-4705-A21E-0327E8756E42}"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Allied Environmental Technologies, Inc. - MSC™ Development</a:t>
            </a:r>
          </a:p>
        </p:txBody>
      </p:sp>
      <p:sp>
        <p:nvSpPr>
          <p:cNvPr id="7" name="Slide Number Placeholder 6"/>
          <p:cNvSpPr>
            <a:spLocks noGrp="1"/>
          </p:cNvSpPr>
          <p:nvPr>
            <p:ph type="sldNum" sz="quarter" idx="12"/>
          </p:nvPr>
        </p:nvSpPr>
        <p:spPr/>
        <p:txBody>
          <a:bodyPr/>
          <a:lstStyle>
            <a:lvl1pPr>
              <a:defRPr/>
            </a:lvl1pPr>
          </a:lstStyle>
          <a:p>
            <a:fld id="{9A8E7A6A-016A-4E60-B7C6-F42F3119B031}"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0703BD66-CE8B-474F-8A32-CAAE12953594}"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Allied Environmental Technologies, Inc. - MSC™ Development</a:t>
            </a:r>
          </a:p>
        </p:txBody>
      </p:sp>
      <p:sp>
        <p:nvSpPr>
          <p:cNvPr id="6" name="Slide Number Placeholder 5"/>
          <p:cNvSpPr>
            <a:spLocks noGrp="1"/>
          </p:cNvSpPr>
          <p:nvPr>
            <p:ph type="sldNum" sz="quarter" idx="12"/>
          </p:nvPr>
        </p:nvSpPr>
        <p:spPr/>
        <p:txBody>
          <a:bodyPr/>
          <a:lstStyle>
            <a:lvl1pPr>
              <a:defRPr/>
            </a:lvl1pPr>
          </a:lstStyle>
          <a:p>
            <a:fld id="{3EEE3B75-AAF8-4C22-9CCF-B5625F4E570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lvl2pPr lvl="1">
              <a:defRPr/>
            </a:lvl2pPr>
          </a:lstStyle>
          <a:p>
            <a:pPr lvl="1"/>
            <a:fld id="{93223077-E7AE-493D-BCDA-DCF8A4C2BDE0}" type="slidenum">
              <a:rPr lang="en-AU"/>
              <a:pPr lvl="1"/>
              <a:t>‹#›</a:t>
            </a:fld>
            <a:endParaRPr lang="en-AU"/>
          </a:p>
        </p:txBody>
      </p:sp>
      <p:pic>
        <p:nvPicPr>
          <p:cNvPr id="8" name="Picture 7" descr="Alentec_Logo.gif"/>
          <p:cNvPicPr>
            <a:picLocks noChangeAspect="1"/>
          </p:cNvPicPr>
          <p:nvPr userDrawn="1"/>
        </p:nvPicPr>
        <p:blipFill>
          <a:blip r:embed="rId2" cstate="print"/>
          <a:stretch>
            <a:fillRect/>
          </a:stretch>
        </p:blipFill>
        <p:spPr>
          <a:xfrm>
            <a:off x="7978141" y="227050"/>
            <a:ext cx="1066799" cy="22121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r>
              <a:rPr lang="en-AU"/>
              <a:t>Allied Environmental Technologies, Inc. - MSC™ Development</a:t>
            </a:r>
          </a:p>
        </p:txBody>
      </p:sp>
      <p:sp>
        <p:nvSpPr>
          <p:cNvPr id="9" name="Slide Number Placeholder 8"/>
          <p:cNvSpPr>
            <a:spLocks noGrp="1"/>
          </p:cNvSpPr>
          <p:nvPr>
            <p:ph type="sldNum" sz="quarter" idx="12"/>
          </p:nvPr>
        </p:nvSpPr>
        <p:spPr/>
        <p:txBody>
          <a:bodyPr/>
          <a:lstStyle>
            <a:lvl2pPr lvl="1">
              <a:defRPr/>
            </a:lvl2pPr>
          </a:lstStyle>
          <a:p>
            <a:pPr lvl="1"/>
            <a:fld id="{88C99F21-C750-4ED9-8216-CEA8B9F5C960}" type="slidenum">
              <a:rPr lang="en-AU"/>
              <a:pPr lvl="1"/>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r>
              <a:rPr lang="en-AU"/>
              <a:t>Allied Environmental Technologies, Inc. - MSC™ Development</a:t>
            </a:r>
          </a:p>
        </p:txBody>
      </p:sp>
      <p:sp>
        <p:nvSpPr>
          <p:cNvPr id="5" name="Slide Number Placeholder 4"/>
          <p:cNvSpPr>
            <a:spLocks noGrp="1"/>
          </p:cNvSpPr>
          <p:nvPr>
            <p:ph type="sldNum" sz="quarter" idx="12"/>
          </p:nvPr>
        </p:nvSpPr>
        <p:spPr/>
        <p:txBody>
          <a:bodyPr/>
          <a:lstStyle>
            <a:lvl2pPr lvl="1">
              <a:defRPr/>
            </a:lvl2pPr>
          </a:lstStyle>
          <a:p>
            <a:pPr lvl="1"/>
            <a:fld id="{841F67F5-0091-4CF1-B632-54328BD3002F}" type="slidenum">
              <a:rPr lang="en-AU"/>
              <a:pPr lvl="1"/>
              <a:t>‹#›</a:t>
            </a:fld>
            <a:endParaRPr lang="en-AU"/>
          </a:p>
        </p:txBody>
      </p:sp>
      <p:pic>
        <p:nvPicPr>
          <p:cNvPr id="6" name="Picture 5" descr="Alentec_Logo.gif"/>
          <p:cNvPicPr>
            <a:picLocks noChangeAspect="1"/>
          </p:cNvPicPr>
          <p:nvPr userDrawn="1"/>
        </p:nvPicPr>
        <p:blipFill>
          <a:blip r:embed="rId2" cstate="print"/>
          <a:stretch>
            <a:fillRect/>
          </a:stretch>
        </p:blipFill>
        <p:spPr>
          <a:xfrm>
            <a:off x="7978141" y="227050"/>
            <a:ext cx="1066799" cy="2212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r>
              <a:rPr lang="en-AU"/>
              <a:t>Allied Environmental Technologies, Inc. - MSC™ Development</a:t>
            </a:r>
          </a:p>
        </p:txBody>
      </p:sp>
      <p:sp>
        <p:nvSpPr>
          <p:cNvPr id="4" name="Slide Number Placeholder 3"/>
          <p:cNvSpPr>
            <a:spLocks noGrp="1"/>
          </p:cNvSpPr>
          <p:nvPr>
            <p:ph type="sldNum" sz="quarter" idx="12"/>
          </p:nvPr>
        </p:nvSpPr>
        <p:spPr/>
        <p:txBody>
          <a:bodyPr/>
          <a:lstStyle>
            <a:lvl2pPr lvl="1">
              <a:defRPr/>
            </a:lvl2pPr>
          </a:lstStyle>
          <a:p>
            <a:pPr lvl="1"/>
            <a:fld id="{D0B7C114-2ECD-4191-BD92-5896543B12C4}" type="slidenum">
              <a:rPr lang="en-AU"/>
              <a:pPr lvl="1"/>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lvl2pPr lvl="1">
              <a:defRPr/>
            </a:lvl2pPr>
          </a:lstStyle>
          <a:p>
            <a:pPr lvl="1"/>
            <a:fld id="{FB6C5433-46BC-4C44-B76A-7F6B777E37FB}" type="slidenum">
              <a:rPr lang="en-AU"/>
              <a:pPr lvl="1"/>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lvl2pPr lvl="1">
              <a:defRPr/>
            </a:lvl2pPr>
          </a:lstStyle>
          <a:p>
            <a:pPr lvl="1"/>
            <a:fld id="{5AFE141A-D60D-4CDE-8E31-8FAB94E541AF}" type="slidenum">
              <a:rPr lang="en-AU"/>
              <a:pPr lvl="1"/>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5" name="Rectangle 23"/>
          <p:cNvSpPr>
            <a:spLocks noChangeArrowheads="1"/>
          </p:cNvSpPr>
          <p:nvPr/>
        </p:nvSpPr>
        <p:spPr bwMode="auto">
          <a:xfrm>
            <a:off x="0" y="914400"/>
            <a:ext cx="9144000" cy="5943600"/>
          </a:xfrm>
          <a:prstGeom prst="rect">
            <a:avLst/>
          </a:prstGeom>
          <a:gradFill rotWithShape="0">
            <a:gsLst>
              <a:gs pos="0">
                <a:srgbClr val="1BA3FF"/>
              </a:gs>
              <a:gs pos="100000">
                <a:srgbClr val="FFFFFF"/>
              </a:gs>
            </a:gsLst>
            <a:lin ang="0" scaled="1"/>
          </a:gradFill>
          <a:ln w="12700">
            <a:noFill/>
            <a:miter lim="800000"/>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0" y="0"/>
            <a:ext cx="9136063" cy="6858000"/>
          </a:xfrm>
          <a:prstGeom prst="rect">
            <a:avLst/>
          </a:prstGeom>
          <a:noFill/>
          <a:ln w="12700">
            <a:solidFill>
              <a:schemeClr val="tx1"/>
            </a:solidFill>
            <a:miter lim="800000"/>
            <a:headEnd/>
            <a:tailEnd/>
          </a:ln>
          <a:effectLst/>
        </p:spPr>
        <p:txBody>
          <a:bodyPr wrap="none" anchor="ctr"/>
          <a:lstStyle/>
          <a:p>
            <a:endParaRPr lang="en-US"/>
          </a:p>
        </p:txBody>
      </p:sp>
      <p:sp>
        <p:nvSpPr>
          <p:cNvPr id="3081" name="Rectangle 9"/>
          <p:cNvSpPr>
            <a:spLocks noGrp="1" noChangeArrowheads="1"/>
          </p:cNvSpPr>
          <p:nvPr>
            <p:ph type="dt" sz="half" idx="2"/>
          </p:nvPr>
        </p:nvSpPr>
        <p:spPr bwMode="auto">
          <a:xfrm>
            <a:off x="2286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defTabSz="762000">
              <a:spcBef>
                <a:spcPct val="0"/>
              </a:spcBef>
              <a:buClrTx/>
              <a:buSzTx/>
              <a:buFontTx/>
              <a:buNone/>
              <a:defRPr sz="800">
                <a:solidFill>
                  <a:srgbClr val="000099"/>
                </a:solidFill>
                <a:latin typeface="SKM Helv" pitchFamily="2" charset="0"/>
              </a:defRPr>
            </a:lvl1pPr>
          </a:lstStyle>
          <a:p>
            <a:endParaRPr lang="en-AU"/>
          </a:p>
        </p:txBody>
      </p:sp>
      <p:sp>
        <p:nvSpPr>
          <p:cNvPr id="3082" name="Rectangle 10"/>
          <p:cNvSpPr>
            <a:spLocks noGrp="1" noChangeArrowheads="1"/>
          </p:cNvSpPr>
          <p:nvPr>
            <p:ph type="ftr" sz="quarter" idx="3"/>
          </p:nvPr>
        </p:nvSpPr>
        <p:spPr bwMode="auto">
          <a:xfrm>
            <a:off x="2209800" y="6400800"/>
            <a:ext cx="4724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defTabSz="762000">
              <a:spcBef>
                <a:spcPct val="0"/>
              </a:spcBef>
              <a:buClrTx/>
              <a:buSzTx/>
              <a:buFontTx/>
              <a:buNone/>
              <a:defRPr sz="1000">
                <a:solidFill>
                  <a:srgbClr val="009900"/>
                </a:solidFill>
                <a:effectLst>
                  <a:outerShdw blurRad="38100" dist="38100" dir="2700000" algn="tl">
                    <a:srgbClr val="C0C0C0"/>
                  </a:outerShdw>
                </a:effectLst>
                <a:latin typeface="SKM Helv" pitchFamily="2" charset="0"/>
              </a:defRPr>
            </a:lvl1pPr>
          </a:lstStyle>
          <a:p>
            <a:r>
              <a:rPr lang="en-AU"/>
              <a:t>Allied Environmental Technologies, Inc. - MSC™ Development</a:t>
            </a:r>
          </a:p>
        </p:txBody>
      </p:sp>
      <p:sp>
        <p:nvSpPr>
          <p:cNvPr id="3083" name="Rectangle 11"/>
          <p:cNvSpPr>
            <a:spLocks noGrp="1" noChangeArrowheads="1"/>
          </p:cNvSpPr>
          <p:nvPr>
            <p:ph type="sldNum" sz="quarter" idx="4"/>
          </p:nvPr>
        </p:nvSpPr>
        <p:spPr bwMode="auto">
          <a:xfrm>
            <a:off x="70866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2pPr marL="190500" lvl="1" algn="r" defTabSz="762000">
              <a:spcBef>
                <a:spcPct val="0"/>
              </a:spcBef>
              <a:buClrTx/>
              <a:buSzTx/>
              <a:buFontTx/>
              <a:buNone/>
              <a:defRPr sz="1000" b="0">
                <a:solidFill>
                  <a:schemeClr val="tx1"/>
                </a:solidFill>
                <a:latin typeface="SKM Helv" pitchFamily="2" charset="0"/>
              </a:defRPr>
            </a:lvl2pPr>
          </a:lstStyle>
          <a:p>
            <a:pPr lvl="1"/>
            <a:fld id="{2CFF4A1A-D2E7-486B-9D9A-A6D1DA14A492}" type="slidenum">
              <a:rPr lang="en-AU"/>
              <a:pPr lvl="1"/>
              <a:t>‹#›</a:t>
            </a:fld>
            <a:endParaRPr lang="en-AU"/>
          </a:p>
        </p:txBody>
      </p:sp>
      <p:sp>
        <p:nvSpPr>
          <p:cNvPr id="3085" name="Rectangle 13"/>
          <p:cNvSpPr>
            <a:spLocks noGrp="1" noChangeArrowheads="1"/>
          </p:cNvSpPr>
          <p:nvPr>
            <p:ph type="body" idx="1"/>
          </p:nvPr>
        </p:nvSpPr>
        <p:spPr bwMode="auto">
          <a:xfrm>
            <a:off x="685800" y="1752600"/>
            <a:ext cx="77724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3074" name="Rectangle 2"/>
          <p:cNvSpPr>
            <a:spLocks noChangeArrowheads="1"/>
          </p:cNvSpPr>
          <p:nvPr/>
        </p:nvSpPr>
        <p:spPr bwMode="auto">
          <a:xfrm>
            <a:off x="0" y="1588"/>
            <a:ext cx="9142413" cy="203200"/>
          </a:xfrm>
          <a:prstGeom prst="rect">
            <a:avLst/>
          </a:prstGeom>
          <a:solidFill>
            <a:srgbClr val="33CC99"/>
          </a:solidFill>
          <a:ln w="9525">
            <a:noFill/>
            <a:miter lim="800000"/>
            <a:headEnd/>
            <a:tailEnd/>
          </a:ln>
          <a:effectLst/>
        </p:spPr>
        <p:txBody>
          <a:bodyPr wrap="none" anchor="ctr"/>
          <a:lstStyle/>
          <a:p>
            <a:endParaRPr lang="en-US"/>
          </a:p>
        </p:txBody>
      </p:sp>
      <p:sp>
        <p:nvSpPr>
          <p:cNvPr id="3076" name="Rectangle 4"/>
          <p:cNvSpPr>
            <a:spLocks noChangeArrowheads="1"/>
          </p:cNvSpPr>
          <p:nvPr/>
        </p:nvSpPr>
        <p:spPr bwMode="auto">
          <a:xfrm>
            <a:off x="1290638" y="268288"/>
            <a:ext cx="5715000" cy="646112"/>
          </a:xfrm>
          <a:prstGeom prst="rect">
            <a:avLst/>
          </a:prstGeom>
          <a:gradFill rotWithShape="0">
            <a:gsLst>
              <a:gs pos="0">
                <a:srgbClr val="0096FA"/>
              </a:gs>
              <a:gs pos="100000">
                <a:srgbClr val="FFFFFF"/>
              </a:gs>
            </a:gsLst>
            <a:lin ang="0" scaled="1"/>
          </a:gradFill>
          <a:ln w="9525">
            <a:noFill/>
            <a:miter lim="800000"/>
            <a:headEnd/>
            <a:tailEnd/>
          </a:ln>
          <a:effectLst/>
        </p:spPr>
        <p:txBody>
          <a:bodyPr wrap="none" anchor="ctr"/>
          <a:lstStyle/>
          <a:p>
            <a:endParaRPr lang="en-US"/>
          </a:p>
        </p:txBody>
      </p:sp>
      <p:sp>
        <p:nvSpPr>
          <p:cNvPr id="3077" name="Rectangle 5"/>
          <p:cNvSpPr>
            <a:spLocks noChangeArrowheads="1"/>
          </p:cNvSpPr>
          <p:nvPr/>
        </p:nvSpPr>
        <p:spPr bwMode="auto">
          <a:xfrm>
            <a:off x="1285875" y="206375"/>
            <a:ext cx="7843838" cy="68263"/>
          </a:xfrm>
          <a:prstGeom prst="rect">
            <a:avLst/>
          </a:prstGeom>
          <a:gradFill rotWithShape="0">
            <a:gsLst>
              <a:gs pos="0">
                <a:srgbClr val="0096FA"/>
              </a:gs>
              <a:gs pos="100000">
                <a:srgbClr val="F8F8F8"/>
              </a:gs>
            </a:gsLst>
            <a:lin ang="0" scaled="1"/>
          </a:gradFill>
          <a:ln w="9525">
            <a:noFill/>
            <a:miter lim="800000"/>
            <a:headEnd/>
            <a:tailEnd/>
          </a:ln>
          <a:effectLst/>
        </p:spPr>
        <p:txBody>
          <a:bodyPr wrap="none" anchor="ctr"/>
          <a:lstStyle/>
          <a:p>
            <a:endParaRPr lang="en-US"/>
          </a:p>
        </p:txBody>
      </p:sp>
      <p:sp>
        <p:nvSpPr>
          <p:cNvPr id="3078" name="Rectangle 6"/>
          <p:cNvSpPr>
            <a:spLocks noChangeArrowheads="1"/>
          </p:cNvSpPr>
          <p:nvPr/>
        </p:nvSpPr>
        <p:spPr bwMode="auto">
          <a:xfrm>
            <a:off x="0" y="207963"/>
            <a:ext cx="1290638" cy="706437"/>
          </a:xfrm>
          <a:prstGeom prst="rect">
            <a:avLst/>
          </a:prstGeom>
          <a:solidFill>
            <a:srgbClr val="0096FA"/>
          </a:solidFill>
          <a:ln w="9525">
            <a:noFill/>
            <a:miter lim="800000"/>
            <a:headEnd/>
            <a:tailEnd/>
          </a:ln>
          <a:effectLst/>
        </p:spPr>
        <p:txBody>
          <a:bodyPr wrap="none" anchor="ctr"/>
          <a:lstStyle/>
          <a:p>
            <a:endParaRPr lang="en-US"/>
          </a:p>
        </p:txBody>
      </p:sp>
      <p:sp>
        <p:nvSpPr>
          <p:cNvPr id="3080" name="Line 8"/>
          <p:cNvSpPr>
            <a:spLocks noChangeShapeType="1"/>
          </p:cNvSpPr>
          <p:nvPr/>
        </p:nvSpPr>
        <p:spPr bwMode="auto">
          <a:xfrm>
            <a:off x="0" y="203200"/>
            <a:ext cx="9134475" cy="1588"/>
          </a:xfrm>
          <a:prstGeom prst="line">
            <a:avLst/>
          </a:prstGeom>
          <a:noFill/>
          <a:ln w="12700">
            <a:solidFill>
              <a:schemeClr val="tx1"/>
            </a:solidFill>
            <a:round/>
            <a:headEnd type="none" w="sm" len="sm"/>
            <a:tailEnd type="none" w="sm" len="sm"/>
          </a:ln>
          <a:effectLst/>
        </p:spPr>
        <p:txBody>
          <a:bodyPr wrap="none" anchor="ctr"/>
          <a:lstStyle/>
          <a:p>
            <a:endParaRPr lang="en-US"/>
          </a:p>
        </p:txBody>
      </p:sp>
      <p:pic>
        <p:nvPicPr>
          <p:cNvPr id="3090" name="Picture 18" descr="pptGlobeUpright"/>
          <p:cNvPicPr>
            <a:picLocks noChangeAspect="1" noChangeArrowheads="1"/>
          </p:cNvPicPr>
          <p:nvPr/>
        </p:nvPicPr>
        <p:blipFill>
          <a:blip r:embed="rId17" cstate="print"/>
          <a:srcRect/>
          <a:stretch>
            <a:fillRect/>
          </a:stretch>
        </p:blipFill>
        <p:spPr bwMode="auto">
          <a:xfrm>
            <a:off x="273050" y="384175"/>
            <a:ext cx="869950" cy="842963"/>
          </a:xfrm>
          <a:prstGeom prst="rect">
            <a:avLst/>
          </a:prstGeom>
          <a:noFill/>
          <a:ln w="9525">
            <a:noFill/>
            <a:miter lim="800000"/>
            <a:headEnd/>
            <a:tailEnd/>
          </a:ln>
        </p:spPr>
      </p:pic>
      <p:sp>
        <p:nvSpPr>
          <p:cNvPr id="3084" name="Rectangle 12"/>
          <p:cNvSpPr>
            <a:spLocks noGrp="1" noChangeArrowheads="1"/>
          </p:cNvSpPr>
          <p:nvPr>
            <p:ph type="title"/>
          </p:nvPr>
        </p:nvSpPr>
        <p:spPr bwMode="auto">
          <a:xfrm>
            <a:off x="1143000" y="0"/>
            <a:ext cx="77724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85" r:id="rId12"/>
    <p:sldLayoutId id="2147483686" r:id="rId13"/>
    <p:sldLayoutId id="2147483687" r:id="rId14"/>
    <p:sldLayoutId id="2147483688" r:id="rId15"/>
  </p:sldLayoutIdLst>
  <p:hf hdr="0" dt="0"/>
  <p:txStyles>
    <p:titleStyle>
      <a:lvl1pPr algn="l" rtl="0" eaLnBrk="0" fontAlgn="base" hangingPunct="0">
        <a:spcBef>
          <a:spcPct val="0"/>
        </a:spcBef>
        <a:spcAft>
          <a:spcPct val="0"/>
        </a:spcAft>
        <a:defRPr sz="3200" i="1">
          <a:solidFill>
            <a:schemeClr val="bg1"/>
          </a:solidFill>
          <a:latin typeface="+mj-lt"/>
          <a:ea typeface="+mj-ea"/>
          <a:cs typeface="+mj-cs"/>
        </a:defRPr>
      </a:lvl1pPr>
      <a:lvl2pPr algn="l" rtl="0" eaLnBrk="0" fontAlgn="base" hangingPunct="0">
        <a:spcBef>
          <a:spcPct val="0"/>
        </a:spcBef>
        <a:spcAft>
          <a:spcPct val="0"/>
        </a:spcAft>
        <a:defRPr sz="3200" i="1">
          <a:solidFill>
            <a:schemeClr val="bg1"/>
          </a:solidFill>
          <a:latin typeface="Arial Black" pitchFamily="34" charset="0"/>
        </a:defRPr>
      </a:lvl2pPr>
      <a:lvl3pPr algn="l" rtl="0" eaLnBrk="0" fontAlgn="base" hangingPunct="0">
        <a:spcBef>
          <a:spcPct val="0"/>
        </a:spcBef>
        <a:spcAft>
          <a:spcPct val="0"/>
        </a:spcAft>
        <a:defRPr sz="3200" i="1">
          <a:solidFill>
            <a:schemeClr val="bg1"/>
          </a:solidFill>
          <a:latin typeface="Arial Black" pitchFamily="34" charset="0"/>
        </a:defRPr>
      </a:lvl3pPr>
      <a:lvl4pPr algn="l" rtl="0" eaLnBrk="0" fontAlgn="base" hangingPunct="0">
        <a:spcBef>
          <a:spcPct val="0"/>
        </a:spcBef>
        <a:spcAft>
          <a:spcPct val="0"/>
        </a:spcAft>
        <a:defRPr sz="3200" i="1">
          <a:solidFill>
            <a:schemeClr val="bg1"/>
          </a:solidFill>
          <a:latin typeface="Arial Black" pitchFamily="34" charset="0"/>
        </a:defRPr>
      </a:lvl4pPr>
      <a:lvl5pPr algn="l" rtl="0" eaLnBrk="0" fontAlgn="base" hangingPunct="0">
        <a:spcBef>
          <a:spcPct val="0"/>
        </a:spcBef>
        <a:spcAft>
          <a:spcPct val="0"/>
        </a:spcAft>
        <a:defRPr sz="3200" i="1">
          <a:solidFill>
            <a:schemeClr val="bg1"/>
          </a:solidFill>
          <a:latin typeface="Arial Black" pitchFamily="34" charset="0"/>
        </a:defRPr>
      </a:lvl5pPr>
      <a:lvl6pPr marL="457200" algn="l" rtl="0" eaLnBrk="0" fontAlgn="base" hangingPunct="0">
        <a:spcBef>
          <a:spcPct val="0"/>
        </a:spcBef>
        <a:spcAft>
          <a:spcPct val="0"/>
        </a:spcAft>
        <a:defRPr sz="3200" i="1">
          <a:solidFill>
            <a:schemeClr val="bg1"/>
          </a:solidFill>
          <a:latin typeface="Arial Black" pitchFamily="34" charset="0"/>
        </a:defRPr>
      </a:lvl6pPr>
      <a:lvl7pPr marL="914400" algn="l" rtl="0" eaLnBrk="0" fontAlgn="base" hangingPunct="0">
        <a:spcBef>
          <a:spcPct val="0"/>
        </a:spcBef>
        <a:spcAft>
          <a:spcPct val="0"/>
        </a:spcAft>
        <a:defRPr sz="3200" i="1">
          <a:solidFill>
            <a:schemeClr val="bg1"/>
          </a:solidFill>
          <a:latin typeface="Arial Black" pitchFamily="34" charset="0"/>
        </a:defRPr>
      </a:lvl7pPr>
      <a:lvl8pPr marL="1371600" algn="l" rtl="0" eaLnBrk="0" fontAlgn="base" hangingPunct="0">
        <a:spcBef>
          <a:spcPct val="0"/>
        </a:spcBef>
        <a:spcAft>
          <a:spcPct val="0"/>
        </a:spcAft>
        <a:defRPr sz="3200" i="1">
          <a:solidFill>
            <a:schemeClr val="bg1"/>
          </a:solidFill>
          <a:latin typeface="Arial Black" pitchFamily="34" charset="0"/>
        </a:defRPr>
      </a:lvl8pPr>
      <a:lvl9pPr marL="1828800" algn="l" rtl="0" eaLnBrk="0" fontAlgn="base" hangingPunct="0">
        <a:spcBef>
          <a:spcPct val="0"/>
        </a:spcBef>
        <a:spcAft>
          <a:spcPct val="0"/>
        </a:spcAft>
        <a:defRPr sz="3200" i="1">
          <a:solidFill>
            <a:schemeClr val="bg1"/>
          </a:solidFill>
          <a:latin typeface="Arial Black" pitchFamily="34" charset="0"/>
        </a:defRPr>
      </a:lvl9pPr>
    </p:titleStyle>
    <p:bodyStyle>
      <a:lvl1pPr marL="342900" indent="-342900" algn="l" rtl="0" eaLnBrk="0" fontAlgn="base" hangingPunct="0">
        <a:spcBef>
          <a:spcPct val="20000"/>
        </a:spcBef>
        <a:spcAft>
          <a:spcPct val="0"/>
        </a:spcAft>
        <a:buClr>
          <a:srgbClr val="FF0000"/>
        </a:buClr>
        <a:buSzPct val="70000"/>
        <a:buFont typeface="Wingdings" pitchFamily="2" charset="2"/>
        <a:buChar char="l"/>
        <a:defRPr sz="30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70000"/>
        <a:buFont typeface="Wingdings" pitchFamily="2" charset="2"/>
        <a:buChar char="l"/>
        <a:defRPr sz="2700" b="1">
          <a:solidFill>
            <a:schemeClr val="tx1"/>
          </a:solidFill>
          <a:latin typeface="+mn-lt"/>
        </a:defRPr>
      </a:lvl2pPr>
      <a:lvl3pPr marL="1143000" indent="-228600" algn="l" rtl="0" eaLnBrk="0" fontAlgn="base" hangingPunct="0">
        <a:spcBef>
          <a:spcPct val="20000"/>
        </a:spcBef>
        <a:spcAft>
          <a:spcPct val="0"/>
        </a:spcAft>
        <a:buClr>
          <a:srgbClr val="FF0000"/>
        </a:buClr>
        <a:buSzPct val="70000"/>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00"/>
        </a:buClr>
        <a:buSzPct val="70000"/>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00"/>
        </a:buClr>
        <a:buSzPct val="70000"/>
        <a:buFont typeface="Wingdings"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rgbClr val="FF0000"/>
        </a:buClr>
        <a:buSzPct val="70000"/>
        <a:buFont typeface="Wingdings"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rgbClr val="FF0000"/>
        </a:buClr>
        <a:buSzPct val="70000"/>
        <a:buFont typeface="Wingdings"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rgbClr val="FF0000"/>
        </a:buClr>
        <a:buSzPct val="70000"/>
        <a:buFont typeface="Wingdings"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rgbClr val="FF0000"/>
        </a:buClr>
        <a:buSzPct val="7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b="0">
                <a:solidFill>
                  <a:schemeClr val="tx1"/>
                </a:solidFill>
                <a:latin typeface="Times New Roman" pitchFamily="18" charset="0"/>
              </a:defRPr>
            </a:lvl1pPr>
          </a:lstStyle>
          <a:p>
            <a:endParaRPr lang="en-US"/>
          </a:p>
        </p:txBody>
      </p:sp>
      <p:sp>
        <p:nvSpPr>
          <p:cNvPr id="65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b="0">
                <a:solidFill>
                  <a:schemeClr val="tx1"/>
                </a:solidFill>
                <a:latin typeface="Times New Roman" pitchFamily="18" charset="0"/>
              </a:defRPr>
            </a:lvl1pPr>
          </a:lstStyle>
          <a:p>
            <a:r>
              <a:rPr lang="en-US"/>
              <a:t>Allied Environmental Technologies, Inc. - MSC™ Development</a:t>
            </a:r>
          </a:p>
        </p:txBody>
      </p:sp>
      <p:sp>
        <p:nvSpPr>
          <p:cNvPr id="65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b="0">
                <a:solidFill>
                  <a:schemeClr val="tx1"/>
                </a:solidFill>
                <a:latin typeface="Times New Roman" pitchFamily="18" charset="0"/>
              </a:defRPr>
            </a:lvl1pPr>
          </a:lstStyle>
          <a:p>
            <a:fld id="{F48C745F-799B-453D-8B22-5AADC3E3495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b="0">
                <a:solidFill>
                  <a:schemeClr val="tx1"/>
                </a:solidFill>
                <a:latin typeface="Times New Roman" pitchFamily="18" charset="0"/>
              </a:defRPr>
            </a:lvl1pPr>
          </a:lstStyle>
          <a:p>
            <a:endParaRPr lang="en-US"/>
          </a:p>
        </p:txBody>
      </p:sp>
      <p:sp>
        <p:nvSpPr>
          <p:cNvPr id="65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b="0">
                <a:solidFill>
                  <a:schemeClr val="tx1"/>
                </a:solidFill>
                <a:latin typeface="Times New Roman" pitchFamily="18" charset="0"/>
              </a:defRPr>
            </a:lvl1pPr>
          </a:lstStyle>
          <a:p>
            <a:r>
              <a:rPr lang="en-US"/>
              <a:t>Allied Environmental Technologies, Inc. - MSC™ Development</a:t>
            </a:r>
          </a:p>
        </p:txBody>
      </p:sp>
      <p:sp>
        <p:nvSpPr>
          <p:cNvPr id="65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b="0">
                <a:solidFill>
                  <a:schemeClr val="tx1"/>
                </a:solidFill>
                <a:latin typeface="Times New Roman" pitchFamily="18" charset="0"/>
              </a:defRPr>
            </a:lvl1pPr>
          </a:lstStyle>
          <a:p>
            <a:fld id="{3E88DD1F-F540-4438-BE22-51B71FD64FC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AU" dirty="0"/>
              <a:t>Allied Environmental Technologies, Inc. - MSC™ Development</a:t>
            </a:r>
          </a:p>
        </p:txBody>
      </p:sp>
      <p:sp>
        <p:nvSpPr>
          <p:cNvPr id="4" name="Slide Number Placeholder 5"/>
          <p:cNvSpPr>
            <a:spLocks noGrp="1"/>
          </p:cNvSpPr>
          <p:nvPr>
            <p:ph type="sldNum" sz="quarter" idx="12"/>
          </p:nvPr>
        </p:nvSpPr>
        <p:spPr/>
        <p:txBody>
          <a:bodyPr/>
          <a:lstStyle/>
          <a:p>
            <a:pPr lvl="1"/>
            <a:fld id="{D3411123-0B88-4F2F-8A81-39D735199442}" type="slidenum">
              <a:rPr lang="en-AU"/>
              <a:pPr lvl="1"/>
              <a:t>1</a:t>
            </a:fld>
            <a:endParaRPr lang="en-AU"/>
          </a:p>
        </p:txBody>
      </p:sp>
      <p:sp>
        <p:nvSpPr>
          <p:cNvPr id="737282" name="Rectangle 2"/>
          <p:cNvSpPr>
            <a:spLocks noChangeArrowheads="1"/>
          </p:cNvSpPr>
          <p:nvPr/>
        </p:nvSpPr>
        <p:spPr bwMode="auto">
          <a:xfrm>
            <a:off x="609600" y="2514600"/>
            <a:ext cx="7772400" cy="1905000"/>
          </a:xfrm>
          <a:prstGeom prst="rect">
            <a:avLst/>
          </a:prstGeom>
          <a:noFill/>
          <a:ln w="12700">
            <a:noFill/>
            <a:miter lim="800000"/>
            <a:headEnd type="none" w="sm" len="sm"/>
            <a:tailEnd type="none" w="sm" len="sm"/>
          </a:ln>
          <a:effectLst/>
        </p:spPr>
        <p:txBody>
          <a:bodyPr anchor="ctr"/>
          <a:lstStyle/>
          <a:p>
            <a:pPr algn="ctr">
              <a:spcBef>
                <a:spcPct val="0"/>
              </a:spcBef>
              <a:buClrTx/>
              <a:buSzTx/>
              <a:buFontTx/>
              <a:buNone/>
            </a:pPr>
            <a:r>
              <a:rPr lang="en-US" sz="4800" dirty="0">
                <a:effectLst>
                  <a:outerShdw blurRad="38100" dist="38100" dir="2700000" algn="tl">
                    <a:srgbClr val="C0C0C0"/>
                  </a:outerShdw>
                </a:effectLst>
                <a:latin typeface="Arial Black" pitchFamily="34" charset="0"/>
              </a:rPr>
              <a:t>Hybrid Particulate Collection </a:t>
            </a:r>
            <a:r>
              <a:rPr lang="en-US" sz="4800" dirty="0" smtClean="0">
                <a:effectLst>
                  <a:outerShdw blurRad="38100" dist="38100" dir="2700000" algn="tl">
                    <a:srgbClr val="C0C0C0"/>
                  </a:outerShdw>
                </a:effectLst>
                <a:latin typeface="Arial Black" pitchFamily="34" charset="0"/>
              </a:rPr>
              <a:t>Technologies</a:t>
            </a:r>
            <a:endParaRPr lang="en-US" sz="4800" dirty="0">
              <a:effectLst>
                <a:outerShdw blurRad="38100" dist="38100" dir="2700000" algn="tl">
                  <a:srgbClr val="C0C0C0"/>
                </a:outerShdw>
              </a:effectLst>
              <a:latin typeface="Arial Black" pitchFamily="34"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5947093F-B3E6-47B8-9FFE-BDFFE8359C24}" type="slidenum">
              <a:rPr lang="en-AU"/>
              <a:pPr lvl="1"/>
              <a:t>10</a:t>
            </a:fld>
            <a:endParaRPr lang="en-AU"/>
          </a:p>
        </p:txBody>
      </p:sp>
      <p:sp>
        <p:nvSpPr>
          <p:cNvPr id="740354" name="Rectangle 2"/>
          <p:cNvSpPr>
            <a:spLocks noGrp="1" noChangeArrowheads="1"/>
          </p:cNvSpPr>
          <p:nvPr>
            <p:ph type="title"/>
          </p:nvPr>
        </p:nvSpPr>
        <p:spPr>
          <a:xfrm>
            <a:off x="1279525" y="236538"/>
            <a:ext cx="6628342" cy="982662"/>
          </a:xfrm>
        </p:spPr>
        <p:txBody>
          <a:bodyPr/>
          <a:lstStyle/>
          <a:p>
            <a:r>
              <a:rPr lang="en-US" sz="2800" dirty="0">
                <a:solidFill>
                  <a:srgbClr val="FFFF00"/>
                </a:solidFill>
              </a:rPr>
              <a:t>Hybrid Particulate Control </a:t>
            </a:r>
            <a:r>
              <a:rPr lang="en-US" sz="2800" dirty="0" smtClean="0">
                <a:solidFill>
                  <a:srgbClr val="FFFF00"/>
                </a:solidFill>
              </a:rPr>
              <a:t>Technologies  - Advanced Hybrid</a:t>
            </a:r>
            <a:endParaRPr lang="en-US" sz="2800" dirty="0">
              <a:solidFill>
                <a:srgbClr val="FFFF00"/>
              </a:solidFill>
            </a:endParaRPr>
          </a:p>
        </p:txBody>
      </p:sp>
      <p:sp>
        <p:nvSpPr>
          <p:cNvPr id="740355" name="Rectangle 3"/>
          <p:cNvSpPr>
            <a:spLocks noGrp="1" noChangeArrowheads="1"/>
          </p:cNvSpPr>
          <p:nvPr>
            <p:ph type="body" idx="1"/>
          </p:nvPr>
        </p:nvSpPr>
        <p:spPr>
          <a:xfrm>
            <a:off x="525260" y="2169268"/>
            <a:ext cx="8072437" cy="2548647"/>
          </a:xfrm>
        </p:spPr>
        <p:txBody>
          <a:bodyPr/>
          <a:lstStyle/>
          <a:p>
            <a:pPr>
              <a:lnSpc>
                <a:spcPct val="80000"/>
              </a:lnSpc>
              <a:spcAft>
                <a:spcPct val="20000"/>
              </a:spcAft>
            </a:pPr>
            <a:r>
              <a:rPr lang="en-US" dirty="0"/>
              <a:t>Advanced Hybrid</a:t>
            </a:r>
          </a:p>
          <a:p>
            <a:pPr lvl="1">
              <a:spcAft>
                <a:spcPct val="20000"/>
              </a:spcAft>
            </a:pPr>
            <a:r>
              <a:rPr lang="en-US" sz="2400" dirty="0"/>
              <a:t>This technology was patented by the University of North Dakota’s Energy &amp; Environmental Research Center (</a:t>
            </a:r>
            <a:r>
              <a:rPr lang="en-US" sz="2400" dirty="0" err="1"/>
              <a:t>EERC</a:t>
            </a:r>
            <a:r>
              <a:rPr lang="en-US" sz="2400" dirty="0"/>
              <a:t>).  Its development was supported by </a:t>
            </a:r>
            <a:r>
              <a:rPr lang="en-US" sz="2400" dirty="0" smtClean="0"/>
              <a:t>DOE</a:t>
            </a:r>
            <a:endParaRPr lang="en-US" sz="240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FCF5F449-FDC9-4D5F-BFFC-89F288B36AE2}" type="slidenum">
              <a:rPr lang="en-AU"/>
              <a:pPr lvl="1"/>
              <a:t>11</a:t>
            </a:fld>
            <a:endParaRPr lang="en-AU"/>
          </a:p>
        </p:txBody>
      </p:sp>
      <p:pic>
        <p:nvPicPr>
          <p:cNvPr id="957445" name="Picture 5" descr="AHPC_Configuration"/>
          <p:cNvPicPr>
            <a:picLocks noGrp="1" noChangeAspect="1" noChangeArrowheads="1"/>
          </p:cNvPicPr>
          <p:nvPr>
            <p:ph sz="half" idx="1"/>
          </p:nvPr>
        </p:nvPicPr>
        <p:blipFill>
          <a:blip r:embed="rId3" cstate="print"/>
          <a:srcRect/>
          <a:stretch>
            <a:fillRect/>
          </a:stretch>
        </p:blipFill>
        <p:spPr>
          <a:xfrm>
            <a:off x="465779" y="1304756"/>
            <a:ext cx="4051300" cy="2278062"/>
          </a:xfrm>
          <a:noFill/>
          <a:ln/>
        </p:spPr>
      </p:pic>
      <p:pic>
        <p:nvPicPr>
          <p:cNvPr id="957447" name="Picture 7" descr="AHPC"/>
          <p:cNvPicPr>
            <a:picLocks noGrp="1" noChangeAspect="1" noChangeArrowheads="1"/>
          </p:cNvPicPr>
          <p:nvPr>
            <p:ph sz="half" idx="2"/>
          </p:nvPr>
        </p:nvPicPr>
        <p:blipFill>
          <a:blip r:embed="rId4" cstate="print"/>
          <a:srcRect/>
          <a:stretch>
            <a:fillRect/>
          </a:stretch>
        </p:blipFill>
        <p:spPr>
          <a:xfrm>
            <a:off x="4748179" y="1119256"/>
            <a:ext cx="3817938" cy="2884487"/>
          </a:xfrm>
          <a:noFill/>
          <a:ln/>
        </p:spPr>
      </p:pic>
      <p:sp>
        <p:nvSpPr>
          <p:cNvPr id="8" name="Rectangle 7"/>
          <p:cNvSpPr/>
          <p:nvPr/>
        </p:nvSpPr>
        <p:spPr>
          <a:xfrm>
            <a:off x="359923" y="4020841"/>
            <a:ext cx="8258783" cy="2456057"/>
          </a:xfrm>
          <a:prstGeom prst="rect">
            <a:avLst/>
          </a:prstGeom>
        </p:spPr>
        <p:txBody>
          <a:bodyPr wrap="square">
            <a:spAutoFit/>
          </a:bodyPr>
          <a:lstStyle/>
          <a:p>
            <a:pPr>
              <a:spcAft>
                <a:spcPct val="20000"/>
              </a:spcAft>
              <a:buSzPct val="100000"/>
              <a:buFont typeface="Wingdings" pitchFamily="2" charset="2"/>
              <a:buChar char="§"/>
            </a:pPr>
            <a:r>
              <a:rPr lang="en-US" dirty="0" smtClean="0">
                <a:solidFill>
                  <a:schemeClr val="tx1"/>
                </a:solidFill>
              </a:rPr>
              <a:t> The internal geometry consists of alternating rows of ESP components (discharge electrodes and collecting plates) and filter bags within the collector</a:t>
            </a:r>
          </a:p>
          <a:p>
            <a:pPr>
              <a:spcAft>
                <a:spcPct val="20000"/>
              </a:spcAft>
              <a:buSzPct val="100000"/>
              <a:buFont typeface="Wingdings" pitchFamily="2" charset="2"/>
              <a:buChar char="§"/>
            </a:pPr>
            <a:r>
              <a:rPr lang="en-US" dirty="0" smtClean="0">
                <a:solidFill>
                  <a:schemeClr val="tx1"/>
                </a:solidFill>
              </a:rPr>
              <a:t> The inlet flue gas is directed into the ESP zone, which removes most of the entrained dust prior to it reaching the filter bags</a:t>
            </a:r>
            <a:endParaRPr lang="en-US" dirty="0">
              <a:solidFill>
                <a:schemeClr val="tx1"/>
              </a:solidFill>
            </a:endParaRPr>
          </a:p>
        </p:txBody>
      </p:sp>
      <p:sp>
        <p:nvSpPr>
          <p:cNvPr id="9" name="Title 8"/>
          <p:cNvSpPr>
            <a:spLocks noGrp="1"/>
          </p:cNvSpPr>
          <p:nvPr>
            <p:ph type="title"/>
          </p:nvPr>
        </p:nvSpPr>
        <p:spPr/>
        <p:txBody>
          <a:bodyPr/>
          <a:lstStyle/>
          <a:p>
            <a:endParaRPr lang="en-US"/>
          </a:p>
        </p:txBody>
      </p:sp>
      <p:sp>
        <p:nvSpPr>
          <p:cNvPr id="10" name="Rectangle 2"/>
          <p:cNvSpPr txBox="1">
            <a:spLocks noChangeArrowheads="1"/>
          </p:cNvSpPr>
          <p:nvPr/>
        </p:nvSpPr>
        <p:spPr bwMode="auto">
          <a:xfrm>
            <a:off x="1279525" y="236538"/>
            <a:ext cx="6628342" cy="982662"/>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Hybrid Particulate Control Technologies  - Advanced Hybrid</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12</a:t>
            </a:fld>
            <a:endParaRPr lang="en-AU"/>
          </a:p>
        </p:txBody>
      </p:sp>
      <p:sp>
        <p:nvSpPr>
          <p:cNvPr id="742402" name="Rectangle 2"/>
          <p:cNvSpPr>
            <a:spLocks noGrp="1" noChangeArrowheads="1"/>
          </p:cNvSpPr>
          <p:nvPr>
            <p:ph type="title"/>
          </p:nvPr>
        </p:nvSpPr>
        <p:spPr>
          <a:xfrm>
            <a:off x="1143000" y="0"/>
            <a:ext cx="6654800" cy="1143000"/>
          </a:xfrm>
        </p:spPr>
        <p:txBody>
          <a:bodyPr/>
          <a:lstStyle/>
          <a:p>
            <a:r>
              <a:rPr lang="en-US" sz="2800" dirty="0">
                <a:solidFill>
                  <a:srgbClr val="FFFF00"/>
                </a:solidFill>
              </a:rPr>
              <a:t>Hybrid Particulate Control </a:t>
            </a:r>
            <a:r>
              <a:rPr lang="en-US" sz="2800" dirty="0" smtClean="0">
                <a:solidFill>
                  <a:srgbClr val="FFFF00"/>
                </a:solidFill>
              </a:rPr>
              <a:t>Technologies  - </a:t>
            </a:r>
            <a:r>
              <a:rPr lang="en-US" sz="2800" dirty="0" err="1" smtClean="0">
                <a:solidFill>
                  <a:srgbClr val="FFFF00"/>
                </a:solidFill>
              </a:rPr>
              <a:t>ESFF</a:t>
            </a:r>
            <a:r>
              <a:rPr lang="en-US" sz="2800" dirty="0" smtClean="0">
                <a:solidFill>
                  <a:srgbClr val="FFFF00"/>
                </a:solidFill>
              </a:rPr>
              <a:t>/MAX9</a:t>
            </a:r>
            <a:endParaRPr lang="en-US" sz="2800" dirty="0">
              <a:solidFill>
                <a:srgbClr val="FFFF00"/>
              </a:solidFill>
            </a:endParaRPr>
          </a:p>
        </p:txBody>
      </p:sp>
      <p:sp>
        <p:nvSpPr>
          <p:cNvPr id="742403" name="Rectangle 3"/>
          <p:cNvSpPr>
            <a:spLocks noGrp="1" noChangeArrowheads="1"/>
          </p:cNvSpPr>
          <p:nvPr>
            <p:ph type="body" sz="half" idx="1"/>
          </p:nvPr>
        </p:nvSpPr>
        <p:spPr>
          <a:xfrm>
            <a:off x="1616876" y="2179483"/>
            <a:ext cx="6272859" cy="2424885"/>
          </a:xfrm>
        </p:spPr>
        <p:txBody>
          <a:bodyPr/>
          <a:lstStyle/>
          <a:p>
            <a:pPr lvl="1">
              <a:spcAft>
                <a:spcPct val="20000"/>
              </a:spcAft>
              <a:buFont typeface="Wingdings" pitchFamily="2" charset="2"/>
              <a:buNone/>
            </a:pPr>
            <a:r>
              <a:rPr lang="en-US" sz="2500" dirty="0" smtClean="0"/>
              <a:t>Electrostatically-Stimulated Fabric Filters, </a:t>
            </a:r>
            <a:r>
              <a:rPr lang="en-US" sz="2500" dirty="0" err="1" smtClean="0"/>
              <a:t>ESFF</a:t>
            </a:r>
            <a:r>
              <a:rPr lang="en-US" sz="2500" dirty="0" smtClean="0"/>
              <a:t> (now marketed by GE-</a:t>
            </a:r>
            <a:r>
              <a:rPr lang="en-US" sz="2500" dirty="0" err="1" smtClean="0"/>
              <a:t>BHA</a:t>
            </a:r>
            <a:r>
              <a:rPr lang="en-US" sz="2500" dirty="0" smtClean="0"/>
              <a:t> under the trade name  MAX-9) have </a:t>
            </a:r>
            <a:r>
              <a:rPr lang="en-US" sz="2500" dirty="0"/>
              <a:t>been developed by EPA to reduce fabric filter pressure drop and particle penetration </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4CA9F421-1ED6-484A-8E72-CBC06FF586A0}" type="slidenum">
              <a:rPr lang="en-AU"/>
              <a:pPr lvl="1"/>
              <a:t>13</a:t>
            </a:fld>
            <a:endParaRPr lang="en-AU"/>
          </a:p>
        </p:txBody>
      </p:sp>
      <p:pic>
        <p:nvPicPr>
          <p:cNvPr id="961543" name="Picture 7" descr="max9_how_it_works_diag_05_large"/>
          <p:cNvPicPr>
            <a:picLocks noGrp="1" noChangeAspect="1" noChangeArrowheads="1"/>
          </p:cNvPicPr>
          <p:nvPr>
            <p:ph sz="half" idx="1"/>
          </p:nvPr>
        </p:nvPicPr>
        <p:blipFill>
          <a:blip r:embed="rId3" cstate="print"/>
          <a:srcRect/>
          <a:stretch>
            <a:fillRect/>
          </a:stretch>
        </p:blipFill>
        <p:spPr>
          <a:xfrm>
            <a:off x="5408579" y="1106865"/>
            <a:ext cx="3463047" cy="5156257"/>
          </a:xfrm>
          <a:noFill/>
          <a:ln/>
        </p:spPr>
      </p:pic>
      <p:pic>
        <p:nvPicPr>
          <p:cNvPr id="961545" name="Picture 9" descr="max9_how_it_works_diag_04_large"/>
          <p:cNvPicPr>
            <a:picLocks noGrp="1" noChangeAspect="1" noChangeArrowheads="1"/>
          </p:cNvPicPr>
          <p:nvPr>
            <p:ph sz="half" idx="2"/>
          </p:nvPr>
        </p:nvPicPr>
        <p:blipFill>
          <a:blip r:embed="rId4" cstate="print"/>
          <a:srcRect/>
          <a:stretch>
            <a:fillRect/>
          </a:stretch>
        </p:blipFill>
        <p:spPr>
          <a:xfrm>
            <a:off x="165370" y="1112922"/>
            <a:ext cx="5194570" cy="5187093"/>
          </a:xfrm>
          <a:noFill/>
          <a:ln/>
        </p:spPr>
      </p:pic>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1143000" y="0"/>
            <a:ext cx="66548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Hybrid Particulate Control Technologies  - ESFF/MAX9</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USPatent_Cover.jpg"/>
          <p:cNvPicPr>
            <a:picLocks noGrp="1" noChangeAspect="1"/>
          </p:cNvPicPr>
          <p:nvPr>
            <p:ph/>
          </p:nvPr>
        </p:nvPicPr>
        <p:blipFill>
          <a:blip r:embed="rId3" cstate="print"/>
          <a:srcRect l="13724" t="8413" r="15420" b="12975"/>
          <a:stretch>
            <a:fillRect/>
          </a:stretch>
        </p:blipFill>
        <p:spPr>
          <a:xfrm>
            <a:off x="2710832" y="1123979"/>
            <a:ext cx="3576679" cy="5135281"/>
          </a:xfrm>
        </p:spPr>
      </p:pic>
      <p:sp>
        <p:nvSpPr>
          <p:cNvPr id="4" name="Footer Placeholder 3"/>
          <p:cNvSpPr>
            <a:spLocks noGrp="1"/>
          </p:cNvSpPr>
          <p:nvPr>
            <p:ph type="ftr" sz="quarter" idx="12"/>
          </p:nvPr>
        </p:nvSpPr>
        <p:spPr>
          <a:xfrm>
            <a:off x="2209800" y="6400800"/>
            <a:ext cx="4724400" cy="457200"/>
          </a:xfrm>
        </p:spPr>
        <p:txBody>
          <a:bodyPr/>
          <a:lstStyle/>
          <a:p>
            <a:r>
              <a:rPr lang="en-AU"/>
              <a:t>Allied Environmental Technologies, Inc. - MSC™ Development</a:t>
            </a:r>
          </a:p>
        </p:txBody>
      </p:sp>
      <p:sp>
        <p:nvSpPr>
          <p:cNvPr id="5" name="Slide Number Placeholder 4"/>
          <p:cNvSpPr>
            <a:spLocks noGrp="1"/>
          </p:cNvSpPr>
          <p:nvPr>
            <p:ph type="sldNum" sz="quarter" idx="11"/>
          </p:nvPr>
        </p:nvSpPr>
        <p:spPr>
          <a:xfrm>
            <a:off x="7086600" y="6326188"/>
            <a:ext cx="1905000" cy="457200"/>
          </a:xfrm>
        </p:spPr>
        <p:txBody>
          <a:bodyPr/>
          <a:lstStyle/>
          <a:p>
            <a:pPr lvl="1"/>
            <a:fld id="{C6C15575-58C4-406B-B963-DC4B6D4E6107}" type="slidenum">
              <a:rPr lang="en-AU"/>
              <a:pPr lvl="1"/>
              <a:t>14</a:t>
            </a:fld>
            <a:endParaRPr lang="en-AU"/>
          </a:p>
        </p:txBody>
      </p:sp>
      <p:sp>
        <p:nvSpPr>
          <p:cNvPr id="717826" name="Rectangle 2"/>
          <p:cNvSpPr>
            <a:spLocks noChangeArrowheads="1"/>
          </p:cNvSpPr>
          <p:nvPr/>
        </p:nvSpPr>
        <p:spPr bwMode="auto">
          <a:xfrm>
            <a:off x="685800" y="1981200"/>
            <a:ext cx="7772400" cy="1905000"/>
          </a:xfrm>
          <a:prstGeom prst="rect">
            <a:avLst/>
          </a:prstGeom>
          <a:noFill/>
          <a:ln w="12700">
            <a:noFill/>
            <a:miter lim="800000"/>
            <a:headEnd type="none" w="sm" len="sm"/>
            <a:tailEnd type="none" w="sm" len="sm"/>
          </a:ln>
          <a:effectLst/>
        </p:spPr>
        <p:txBody>
          <a:bodyPr anchor="ctr"/>
          <a:lstStyle/>
          <a:p>
            <a:pPr algn="ctr">
              <a:spcBef>
                <a:spcPct val="0"/>
              </a:spcBef>
              <a:buClrTx/>
              <a:buSzTx/>
              <a:buFontTx/>
              <a:buNone/>
            </a:pPr>
            <a:r>
              <a:rPr lang="en-US" sz="4800" dirty="0">
                <a:effectLst>
                  <a:outerShdw blurRad="38100" dist="38100" dir="2700000" algn="tl">
                    <a:srgbClr val="C0C0C0"/>
                  </a:outerShdw>
                </a:effectLst>
                <a:latin typeface="Arial Black" pitchFamily="34" charset="0"/>
              </a:rPr>
              <a:t>Multi-Stage Collector</a:t>
            </a:r>
            <a:br>
              <a:rPr lang="en-US" sz="4800" dirty="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a:t>
            </a:r>
            <a:r>
              <a:rPr lang="en-US" sz="3200" dirty="0">
                <a:effectLst>
                  <a:outerShdw blurRad="38100" dist="38100" dir="2700000" algn="tl">
                    <a:srgbClr val="C0C0C0"/>
                  </a:outerShdw>
                </a:effectLst>
                <a:latin typeface="Arial Black" pitchFamily="34" charset="0"/>
              </a:rPr>
              <a:t>MSC™</a:t>
            </a:r>
            <a:r>
              <a:rPr lang="en-US" sz="3200" b="0" i="1" dirty="0">
                <a:solidFill>
                  <a:schemeClr val="bg1"/>
                </a:solidFill>
                <a:latin typeface="Arial Black" pitchFamily="34" charset="0"/>
              </a:rPr>
              <a:t> </a:t>
            </a:r>
            <a:r>
              <a:rPr lang="en-US" sz="4800" dirty="0">
                <a:effectLst>
                  <a:outerShdw blurRad="38100" dist="38100" dir="2700000" algn="tl">
                    <a:srgbClr val="C0C0C0"/>
                  </a:outerShdw>
                </a:effectLst>
                <a:latin typeface="Arial Black" pitchFamily="34" charset="0"/>
              </a:rPr>
              <a:t>)</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D690D186-05D1-4DD3-B571-FBCBC1E053B6}" type="slidenum">
              <a:rPr lang="en-AU"/>
              <a:pPr lvl="1"/>
              <a:t>15</a:t>
            </a:fld>
            <a:endParaRPr lang="en-AU"/>
          </a:p>
        </p:txBody>
      </p:sp>
      <p:sp>
        <p:nvSpPr>
          <p:cNvPr id="1003525" name="Rectangle 5"/>
          <p:cNvSpPr>
            <a:spLocks noChangeArrowheads="1"/>
          </p:cNvSpPr>
          <p:nvPr/>
        </p:nvSpPr>
        <p:spPr bwMode="auto">
          <a:xfrm>
            <a:off x="4835525" y="4540250"/>
            <a:ext cx="3810000" cy="1849438"/>
          </a:xfrm>
          <a:prstGeom prst="rect">
            <a:avLst/>
          </a:prstGeom>
          <a:noFill/>
          <a:ln w="12700">
            <a:noFill/>
            <a:miter lim="800000"/>
            <a:headEnd type="none" w="sm" len="sm"/>
            <a:tailEnd type="none" w="sm" len="sm"/>
          </a:ln>
          <a:effectLst/>
        </p:spPr>
        <p:txBody>
          <a:bodyPr/>
          <a:lstStyle/>
          <a:p>
            <a:pPr marL="342900" indent="-342900">
              <a:lnSpc>
                <a:spcPct val="90000"/>
              </a:lnSpc>
            </a:pPr>
            <a:endParaRPr lang="en-US" sz="1900">
              <a:solidFill>
                <a:schemeClr val="tx1"/>
              </a:solidFill>
            </a:endParaRPr>
          </a:p>
        </p:txBody>
      </p:sp>
      <p:sp>
        <p:nvSpPr>
          <p:cNvPr id="1003541" name="Rectangle 21"/>
          <p:cNvSpPr>
            <a:spLocks noGrp="1" noChangeArrowheads="1"/>
          </p:cNvSpPr>
          <p:nvPr>
            <p:ph type="title"/>
          </p:nvPr>
        </p:nvSpPr>
        <p:spPr>
          <a:xfrm>
            <a:off x="1143000" y="0"/>
            <a:ext cx="6832600" cy="1143000"/>
          </a:xfrm>
          <a:noFill/>
          <a:ln/>
        </p:spPr>
        <p:txBody>
          <a:bodyPr/>
          <a:lstStyle/>
          <a:p>
            <a:r>
              <a:rPr lang="en-US" dirty="0">
                <a:solidFill>
                  <a:srgbClr val="FFFF00"/>
                </a:solidFill>
              </a:rPr>
              <a:t>Multi-Stage Collector - MSC™  </a:t>
            </a:r>
          </a:p>
        </p:txBody>
      </p:sp>
      <p:pic>
        <p:nvPicPr>
          <p:cNvPr id="1003538" name="Picture 18" descr="us006524369-001"/>
          <p:cNvPicPr>
            <a:picLocks noGrp="1" noChangeAspect="1" noChangeArrowheads="1"/>
          </p:cNvPicPr>
          <p:nvPr>
            <p:ph sz="half" idx="1"/>
          </p:nvPr>
        </p:nvPicPr>
        <p:blipFill>
          <a:blip r:embed="rId3" cstate="print"/>
          <a:srcRect l="8405" t="1320" r="6982" b="9242"/>
          <a:stretch>
            <a:fillRect/>
          </a:stretch>
        </p:blipFill>
        <p:spPr>
          <a:xfrm>
            <a:off x="1190625" y="1752600"/>
            <a:ext cx="2800350" cy="4114800"/>
          </a:xfrm>
          <a:noFill/>
          <a:ln/>
        </p:spPr>
      </p:pic>
      <p:pic>
        <p:nvPicPr>
          <p:cNvPr id="1003542" name="Picture 22" descr="us006932857-001"/>
          <p:cNvPicPr>
            <a:picLocks noGrp="1" noChangeAspect="1" noChangeArrowheads="1"/>
          </p:cNvPicPr>
          <p:nvPr>
            <p:ph sz="half" idx="2"/>
          </p:nvPr>
        </p:nvPicPr>
        <p:blipFill>
          <a:blip r:embed="rId4" cstate="print"/>
          <a:srcRect l="9140" t="1091" r="10429" b="4819"/>
          <a:stretch>
            <a:fillRect/>
          </a:stretch>
        </p:blipFill>
        <p:spPr>
          <a:xfrm>
            <a:off x="4956175" y="1752600"/>
            <a:ext cx="3192463" cy="4114800"/>
          </a:xfrm>
          <a:noFill/>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D5C69E3A-7EAF-434D-8CB1-801218DCDB62}" type="slidenum">
              <a:rPr lang="en-AU"/>
              <a:pPr lvl="1"/>
              <a:t>16</a:t>
            </a:fld>
            <a:endParaRPr lang="en-AU"/>
          </a:p>
        </p:txBody>
      </p:sp>
      <p:sp>
        <p:nvSpPr>
          <p:cNvPr id="759811" name="Rectangle 3"/>
          <p:cNvSpPr>
            <a:spLocks noGrp="1" noChangeArrowheads="1"/>
          </p:cNvSpPr>
          <p:nvPr>
            <p:ph type="body" sz="half" idx="1"/>
          </p:nvPr>
        </p:nvSpPr>
        <p:spPr>
          <a:xfrm>
            <a:off x="0" y="1267443"/>
            <a:ext cx="3768445" cy="5006975"/>
          </a:xfrm>
        </p:spPr>
        <p:txBody>
          <a:bodyPr/>
          <a:lstStyle/>
          <a:p>
            <a:pPr>
              <a:lnSpc>
                <a:spcPct val="80000"/>
              </a:lnSpc>
              <a:spcAft>
                <a:spcPct val="20000"/>
              </a:spcAft>
            </a:pPr>
            <a:r>
              <a:rPr lang="en-US" sz="2200" dirty="0"/>
              <a:t>The MSC™ assembly is made up from </a:t>
            </a:r>
            <a:r>
              <a:rPr lang="en-US" sz="2200" dirty="0" err="1" smtClean="0"/>
              <a:t>DEs</a:t>
            </a:r>
            <a:r>
              <a:rPr lang="en-US" sz="2200" dirty="0" smtClean="0"/>
              <a:t> </a:t>
            </a:r>
            <a:r>
              <a:rPr lang="en-US" sz="2200" dirty="0"/>
              <a:t>placed between oppositely charged corrugated plates</a:t>
            </a:r>
          </a:p>
          <a:p>
            <a:pPr>
              <a:lnSpc>
                <a:spcPct val="80000"/>
              </a:lnSpc>
              <a:spcAft>
                <a:spcPct val="20000"/>
              </a:spcAft>
            </a:pPr>
            <a:r>
              <a:rPr lang="en-US" sz="2200" dirty="0"/>
              <a:t>The </a:t>
            </a:r>
            <a:r>
              <a:rPr lang="en-US" sz="2200" dirty="0" err="1" smtClean="0"/>
              <a:t>DEs</a:t>
            </a:r>
            <a:r>
              <a:rPr lang="en-US" sz="2200" dirty="0" smtClean="0"/>
              <a:t> </a:t>
            </a:r>
            <a:r>
              <a:rPr lang="en-US" sz="2200" dirty="0"/>
              <a:t>are followed by </a:t>
            </a:r>
            <a:r>
              <a:rPr lang="en-US" sz="2200" dirty="0" err="1" smtClean="0"/>
              <a:t>BFEs</a:t>
            </a:r>
            <a:r>
              <a:rPr lang="en-US" sz="2200" dirty="0" smtClean="0"/>
              <a:t> </a:t>
            </a:r>
            <a:r>
              <a:rPr lang="en-US" sz="2200" dirty="0"/>
              <a:t>located in wide zones placed between the collecting electrodes</a:t>
            </a:r>
          </a:p>
          <a:p>
            <a:pPr>
              <a:lnSpc>
                <a:spcPct val="80000"/>
              </a:lnSpc>
              <a:spcAft>
                <a:spcPct val="20000"/>
              </a:spcAft>
            </a:pPr>
            <a:r>
              <a:rPr lang="en-US" sz="2200" dirty="0" smtClean="0"/>
              <a:t>Both the flat sides of each of the </a:t>
            </a:r>
            <a:r>
              <a:rPr lang="en-US" sz="2200" dirty="0" err="1" smtClean="0"/>
              <a:t>DEs</a:t>
            </a:r>
            <a:r>
              <a:rPr lang="en-US" sz="2200" dirty="0" smtClean="0"/>
              <a:t>, corrugated plates and the surfaces of the </a:t>
            </a:r>
            <a:r>
              <a:rPr lang="en-US" sz="2200" dirty="0" err="1" smtClean="0"/>
              <a:t>BFE</a:t>
            </a:r>
            <a:r>
              <a:rPr lang="en-US" sz="2200" dirty="0" smtClean="0"/>
              <a:t>. </a:t>
            </a:r>
            <a:r>
              <a:rPr lang="en-US" sz="2200" dirty="0" smtClean="0"/>
              <a:t>form collecting surfaces where the electric field is relatively uniform </a:t>
            </a:r>
            <a:endParaRPr lang="en-US" sz="2200" dirty="0"/>
          </a:p>
        </p:txBody>
      </p:sp>
      <p:pic>
        <p:nvPicPr>
          <p:cNvPr id="759813" name="Picture 5" descr="closeup_final"/>
          <p:cNvPicPr>
            <a:picLocks noGrp="1" noChangeAspect="1" noChangeArrowheads="1"/>
          </p:cNvPicPr>
          <p:nvPr>
            <p:ph sz="half" idx="2"/>
          </p:nvPr>
        </p:nvPicPr>
        <p:blipFill>
          <a:blip r:embed="rId3" cstate="print"/>
          <a:srcRect/>
          <a:stretch>
            <a:fillRect/>
          </a:stretch>
        </p:blipFill>
        <p:spPr>
          <a:xfrm>
            <a:off x="3756180" y="1554148"/>
            <a:ext cx="5259387" cy="3943350"/>
          </a:xfrm>
          <a:noFill/>
          <a:ln/>
        </p:spPr>
      </p:pic>
      <p:sp>
        <p:nvSpPr>
          <p:cNvPr id="759815" name="Rectangle 7"/>
          <p:cNvSpPr>
            <a:spLocks noChangeArrowheads="1"/>
          </p:cNvSpPr>
          <p:nvPr/>
        </p:nvSpPr>
        <p:spPr bwMode="auto">
          <a:xfrm>
            <a:off x="3735388" y="5211763"/>
            <a:ext cx="5248275" cy="1325562"/>
          </a:xfrm>
          <a:prstGeom prst="rect">
            <a:avLst/>
          </a:prstGeom>
          <a:noFill/>
          <a:ln w="12700">
            <a:noFill/>
            <a:miter lim="800000"/>
            <a:headEnd type="none" w="sm" len="sm"/>
            <a:tailEnd type="none" w="sm" len="sm"/>
          </a:ln>
          <a:effectLst/>
        </p:spPr>
        <p:txBody>
          <a:bodyPr/>
          <a:lstStyle/>
          <a:p>
            <a:pPr marL="342900" indent="-342900">
              <a:lnSpc>
                <a:spcPct val="80000"/>
              </a:lnSpc>
              <a:spcAft>
                <a:spcPct val="20000"/>
              </a:spcAft>
            </a:pPr>
            <a:endParaRPr lang="en-US" sz="2100" dirty="0">
              <a:solidFill>
                <a:schemeClr val="tx1"/>
              </a:solidFill>
            </a:endParaRPr>
          </a:p>
        </p:txBody>
      </p:sp>
      <p:sp>
        <p:nvSpPr>
          <p:cNvPr id="8" name="Title 7"/>
          <p:cNvSpPr>
            <a:spLocks noGrp="1"/>
          </p:cNvSpPr>
          <p:nvPr>
            <p:ph type="title"/>
          </p:nvPr>
        </p:nvSpPr>
        <p:spPr/>
        <p:txBody>
          <a:bodyPr/>
          <a:lstStyle/>
          <a:p>
            <a:endParaRPr lang="en-US"/>
          </a:p>
        </p:txBody>
      </p:sp>
      <p:sp>
        <p:nvSpPr>
          <p:cNvPr id="9" name="Rectangle 21"/>
          <p:cNvSpPr txBox="1">
            <a:spLocks noChangeArrowheads="1"/>
          </p:cNvSpPr>
          <p:nvPr/>
        </p:nvSpPr>
        <p:spPr bwMode="auto">
          <a:xfrm>
            <a:off x="1143000" y="0"/>
            <a:ext cx="68326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smtClean="0">
                <a:ln>
                  <a:noFill/>
                </a:ln>
                <a:solidFill>
                  <a:srgbClr val="FFFF00"/>
                </a:solidFill>
                <a:effectLst/>
                <a:uLnTx/>
                <a:uFillTx/>
                <a:latin typeface="+mj-lt"/>
                <a:ea typeface="+mj-ea"/>
                <a:cs typeface="+mj-cs"/>
              </a:rPr>
              <a:t>Multi-Stage Collector - MSC™  </a:t>
            </a:r>
            <a:endParaRPr kumimoji="0" lang="en-US" sz="32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3AD579FE-1F80-41FF-9FFD-F6C1D4E30A4E}" type="slidenum">
              <a:rPr lang="en-AU"/>
              <a:pPr lvl="1"/>
              <a:t>17</a:t>
            </a:fld>
            <a:endParaRPr lang="en-AU"/>
          </a:p>
        </p:txBody>
      </p:sp>
      <p:sp>
        <p:nvSpPr>
          <p:cNvPr id="827395" name="Rectangle 3"/>
          <p:cNvSpPr>
            <a:spLocks noGrp="1" noChangeArrowheads="1"/>
          </p:cNvSpPr>
          <p:nvPr>
            <p:ph type="body" idx="1"/>
          </p:nvPr>
        </p:nvSpPr>
        <p:spPr>
          <a:xfrm>
            <a:off x="1049338" y="2070100"/>
            <a:ext cx="7570787" cy="3197225"/>
          </a:xfrm>
        </p:spPr>
        <p:txBody>
          <a:bodyPr/>
          <a:lstStyle/>
          <a:p>
            <a:pPr>
              <a:lnSpc>
                <a:spcPct val="80000"/>
              </a:lnSpc>
              <a:spcAft>
                <a:spcPct val="20000"/>
              </a:spcAft>
            </a:pPr>
            <a:r>
              <a:rPr lang="en-US" dirty="0"/>
              <a:t>The principal objective of the MSC™ design is to substantially improve fine particulate collection by: </a:t>
            </a:r>
          </a:p>
          <a:p>
            <a:pPr lvl="1">
              <a:lnSpc>
                <a:spcPct val="80000"/>
              </a:lnSpc>
              <a:spcAft>
                <a:spcPct val="20000"/>
              </a:spcAft>
            </a:pPr>
            <a:r>
              <a:rPr lang="en-US" dirty="0"/>
              <a:t>combining electrostatic </a:t>
            </a:r>
            <a:r>
              <a:rPr lang="en-US" dirty="0" smtClean="0"/>
              <a:t>charging, </a:t>
            </a:r>
            <a:r>
              <a:rPr lang="en-US" dirty="0"/>
              <a:t>collection and filtration processes, </a:t>
            </a:r>
            <a:r>
              <a:rPr lang="en-US" dirty="0" smtClean="0"/>
              <a:t>and</a:t>
            </a:r>
            <a:endParaRPr lang="en-US" dirty="0"/>
          </a:p>
          <a:p>
            <a:pPr lvl="1">
              <a:lnSpc>
                <a:spcPct val="80000"/>
              </a:lnSpc>
              <a:spcAft>
                <a:spcPct val="20000"/>
              </a:spcAft>
            </a:pPr>
            <a:r>
              <a:rPr lang="en-US" dirty="0"/>
              <a:t>separating zones for particles charging and collecting</a:t>
            </a:r>
          </a:p>
        </p:txBody>
      </p:sp>
      <p:sp>
        <p:nvSpPr>
          <p:cNvPr id="6" name="Title 5"/>
          <p:cNvSpPr>
            <a:spLocks noGrp="1"/>
          </p:cNvSpPr>
          <p:nvPr>
            <p:ph type="title"/>
          </p:nvPr>
        </p:nvSpPr>
        <p:spPr/>
        <p:txBody>
          <a:bodyPr/>
          <a:lstStyle/>
          <a:p>
            <a:endParaRPr lang="en-US"/>
          </a:p>
        </p:txBody>
      </p:sp>
      <p:sp>
        <p:nvSpPr>
          <p:cNvPr id="7" name="Rectangle 21"/>
          <p:cNvSpPr txBox="1">
            <a:spLocks noChangeArrowheads="1"/>
          </p:cNvSpPr>
          <p:nvPr/>
        </p:nvSpPr>
        <p:spPr bwMode="auto">
          <a:xfrm>
            <a:off x="1143000" y="0"/>
            <a:ext cx="68326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smtClean="0">
                <a:ln>
                  <a:noFill/>
                </a:ln>
                <a:solidFill>
                  <a:srgbClr val="FFFF00"/>
                </a:solidFill>
                <a:effectLst/>
                <a:uLnTx/>
                <a:uFillTx/>
                <a:latin typeface="+mj-lt"/>
                <a:ea typeface="+mj-ea"/>
                <a:cs typeface="+mj-cs"/>
              </a:rPr>
              <a:t>Multi-Stage Collector - MSC™  </a:t>
            </a:r>
            <a:endParaRPr kumimoji="0" lang="en-US" sz="32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D94A91E9-E57B-4097-9098-F763DFE5FACC}" type="slidenum">
              <a:rPr lang="en-AU"/>
              <a:pPr lvl="1"/>
              <a:t>18</a:t>
            </a:fld>
            <a:endParaRPr lang="en-AU"/>
          </a:p>
        </p:txBody>
      </p:sp>
      <p:sp>
        <p:nvSpPr>
          <p:cNvPr id="746499" name="Rectangle 3"/>
          <p:cNvSpPr>
            <a:spLocks noGrp="1" noChangeArrowheads="1"/>
          </p:cNvSpPr>
          <p:nvPr>
            <p:ph type="body" idx="1"/>
          </p:nvPr>
        </p:nvSpPr>
        <p:spPr>
          <a:xfrm>
            <a:off x="1163638" y="1771650"/>
            <a:ext cx="7296150" cy="3943350"/>
          </a:xfrm>
        </p:spPr>
        <p:txBody>
          <a:bodyPr/>
          <a:lstStyle/>
          <a:p>
            <a:pPr>
              <a:lnSpc>
                <a:spcPct val="80000"/>
              </a:lnSpc>
              <a:spcAft>
                <a:spcPct val="20000"/>
              </a:spcAft>
            </a:pPr>
            <a:r>
              <a:rPr lang="en-US" dirty="0"/>
              <a:t>The MSC™ concept can be broadly summarized as a system in which multiple </a:t>
            </a:r>
            <a:r>
              <a:rPr lang="en-US" i="1" dirty="0" smtClean="0"/>
              <a:t>conventional</a:t>
            </a:r>
            <a:r>
              <a:rPr lang="en-US" dirty="0" smtClean="0"/>
              <a:t> stages </a:t>
            </a:r>
            <a:r>
              <a:rPr lang="en-US" dirty="0"/>
              <a:t>are </a:t>
            </a:r>
            <a:r>
              <a:rPr lang="en-US" dirty="0" smtClean="0"/>
              <a:t>utilized. </a:t>
            </a:r>
          </a:p>
          <a:p>
            <a:pPr>
              <a:lnSpc>
                <a:spcPct val="80000"/>
              </a:lnSpc>
              <a:spcAft>
                <a:spcPct val="20000"/>
              </a:spcAft>
            </a:pPr>
            <a:r>
              <a:rPr lang="en-US" dirty="0" smtClean="0"/>
              <a:t>Each </a:t>
            </a:r>
            <a:r>
              <a:rPr lang="en-US" dirty="0"/>
              <a:t>stage performing </a:t>
            </a:r>
            <a:r>
              <a:rPr lang="en-US" dirty="0" smtClean="0"/>
              <a:t>its </a:t>
            </a:r>
            <a:r>
              <a:rPr lang="en-US" dirty="0"/>
              <a:t>primary </a:t>
            </a:r>
            <a:r>
              <a:rPr lang="en-US" dirty="0" smtClean="0"/>
              <a:t>function, </a:t>
            </a:r>
            <a:r>
              <a:rPr lang="en-US" dirty="0"/>
              <a:t>and </a:t>
            </a:r>
            <a:endParaRPr lang="en-US" dirty="0" smtClean="0"/>
          </a:p>
          <a:p>
            <a:pPr>
              <a:lnSpc>
                <a:spcPct val="80000"/>
              </a:lnSpc>
              <a:spcAft>
                <a:spcPct val="20000"/>
              </a:spcAft>
            </a:pPr>
            <a:r>
              <a:rPr lang="en-US" dirty="0" smtClean="0"/>
              <a:t>Multiple </a:t>
            </a:r>
            <a:r>
              <a:rPr lang="en-US" dirty="0"/>
              <a:t>stages operating </a:t>
            </a:r>
            <a:r>
              <a:rPr lang="en-US" i="1" dirty="0"/>
              <a:t>synergistically</a:t>
            </a:r>
            <a:r>
              <a:rPr lang="en-US" dirty="0"/>
              <a:t> to provide significantly improved </a:t>
            </a:r>
            <a:r>
              <a:rPr lang="en-US" dirty="0" smtClean="0"/>
              <a:t>performance</a:t>
            </a:r>
            <a:endParaRPr lang="en-US" dirty="0"/>
          </a:p>
        </p:txBody>
      </p:sp>
      <p:sp>
        <p:nvSpPr>
          <p:cNvPr id="6" name="Title 5"/>
          <p:cNvSpPr>
            <a:spLocks noGrp="1"/>
          </p:cNvSpPr>
          <p:nvPr>
            <p:ph type="title"/>
          </p:nvPr>
        </p:nvSpPr>
        <p:spPr/>
        <p:txBody>
          <a:bodyPr/>
          <a:lstStyle/>
          <a:p>
            <a:endParaRPr lang="en-US"/>
          </a:p>
        </p:txBody>
      </p:sp>
      <p:sp>
        <p:nvSpPr>
          <p:cNvPr id="7" name="Rectangle 21"/>
          <p:cNvSpPr txBox="1">
            <a:spLocks noChangeArrowheads="1"/>
          </p:cNvSpPr>
          <p:nvPr/>
        </p:nvSpPr>
        <p:spPr bwMode="auto">
          <a:xfrm>
            <a:off x="1143000" y="0"/>
            <a:ext cx="68326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smtClean="0">
                <a:ln>
                  <a:noFill/>
                </a:ln>
                <a:solidFill>
                  <a:srgbClr val="FFFF00"/>
                </a:solidFill>
                <a:effectLst/>
                <a:uLnTx/>
                <a:uFillTx/>
                <a:latin typeface="+mj-lt"/>
                <a:ea typeface="+mj-ea"/>
                <a:cs typeface="+mj-cs"/>
              </a:rPr>
              <a:t>Multi-Stage Collector - MSC™  </a:t>
            </a:r>
            <a:endParaRPr kumimoji="0" lang="en-US" sz="32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BBA3ACCC-2C94-40E7-AEEE-CDD794187E67}" type="slidenum">
              <a:rPr lang="en-AU"/>
              <a:pPr lvl="1"/>
              <a:t>19</a:t>
            </a:fld>
            <a:endParaRPr lang="en-AU"/>
          </a:p>
        </p:txBody>
      </p:sp>
      <p:sp>
        <p:nvSpPr>
          <p:cNvPr id="844803" name="Rectangle 3"/>
          <p:cNvSpPr>
            <a:spLocks noGrp="1" noChangeArrowheads="1"/>
          </p:cNvSpPr>
          <p:nvPr>
            <p:ph type="body" idx="1"/>
          </p:nvPr>
        </p:nvSpPr>
        <p:spPr>
          <a:xfrm>
            <a:off x="1504950" y="2058988"/>
            <a:ext cx="6107113" cy="2286000"/>
          </a:xfrm>
          <a:noFill/>
        </p:spPr>
        <p:txBody>
          <a:bodyPr/>
          <a:lstStyle/>
          <a:p>
            <a:pPr>
              <a:lnSpc>
                <a:spcPct val="80000"/>
              </a:lnSpc>
              <a:spcAft>
                <a:spcPct val="20000"/>
              </a:spcAft>
            </a:pPr>
            <a:r>
              <a:rPr lang="en-US" sz="3200" dirty="0"/>
              <a:t>The MSC™ offers a uniquely compact concept utilizing:</a:t>
            </a:r>
          </a:p>
          <a:p>
            <a:pPr lvl="1">
              <a:lnSpc>
                <a:spcPct val="80000"/>
              </a:lnSpc>
              <a:spcAft>
                <a:spcPct val="20000"/>
              </a:spcAft>
            </a:pPr>
            <a:r>
              <a:rPr lang="en-US" sz="3000" dirty="0" smtClean="0">
                <a:solidFill>
                  <a:srgbClr val="000099"/>
                </a:solidFill>
              </a:rPr>
              <a:t>a </a:t>
            </a:r>
            <a:r>
              <a:rPr lang="en-US" sz="3000" dirty="0">
                <a:solidFill>
                  <a:srgbClr val="000099"/>
                </a:solidFill>
              </a:rPr>
              <a:t>stage comprised of a conventional ESP</a:t>
            </a:r>
          </a:p>
        </p:txBody>
      </p:sp>
      <p:sp>
        <p:nvSpPr>
          <p:cNvPr id="6" name="Title 5"/>
          <p:cNvSpPr>
            <a:spLocks noGrp="1"/>
          </p:cNvSpPr>
          <p:nvPr>
            <p:ph type="title"/>
          </p:nvPr>
        </p:nvSpPr>
        <p:spPr/>
        <p:txBody>
          <a:bodyPr/>
          <a:lstStyle/>
          <a:p>
            <a:endParaRPr lang="en-US"/>
          </a:p>
        </p:txBody>
      </p:sp>
      <p:sp>
        <p:nvSpPr>
          <p:cNvPr id="7" name="Rectangle 21"/>
          <p:cNvSpPr txBox="1">
            <a:spLocks noChangeArrowheads="1"/>
          </p:cNvSpPr>
          <p:nvPr/>
        </p:nvSpPr>
        <p:spPr bwMode="auto">
          <a:xfrm>
            <a:off x="1143000" y="0"/>
            <a:ext cx="68326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smtClean="0">
                <a:ln>
                  <a:noFill/>
                </a:ln>
                <a:solidFill>
                  <a:srgbClr val="FFFF00"/>
                </a:solidFill>
                <a:effectLst/>
                <a:uLnTx/>
                <a:uFillTx/>
                <a:latin typeface="+mj-lt"/>
                <a:ea typeface="+mj-ea"/>
                <a:cs typeface="+mj-cs"/>
              </a:rPr>
              <a:t>Multi-Stage Collector - MSC™  </a:t>
            </a:r>
            <a:endParaRPr kumimoji="0" lang="en-US" sz="32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06958D48-A903-4291-91E8-C57AD50928DE}" type="slidenum">
              <a:rPr lang="en-AU"/>
              <a:pPr lvl="1"/>
              <a:t>2</a:t>
            </a:fld>
            <a:endParaRPr lang="en-AU"/>
          </a:p>
        </p:txBody>
      </p:sp>
      <p:sp>
        <p:nvSpPr>
          <p:cNvPr id="735234" name="Rectangle 2"/>
          <p:cNvSpPr>
            <a:spLocks noGrp="1" noChangeArrowheads="1"/>
          </p:cNvSpPr>
          <p:nvPr>
            <p:ph type="title"/>
          </p:nvPr>
        </p:nvSpPr>
        <p:spPr>
          <a:xfrm>
            <a:off x="1279525" y="236538"/>
            <a:ext cx="6619875" cy="982662"/>
          </a:xfrm>
        </p:spPr>
        <p:txBody>
          <a:bodyPr/>
          <a:lstStyle/>
          <a:p>
            <a:r>
              <a:rPr lang="en-US" sz="2800" dirty="0">
                <a:solidFill>
                  <a:srgbClr val="FFFF00"/>
                </a:solidFill>
              </a:rPr>
              <a:t>Hybrid Particulate Control </a:t>
            </a:r>
            <a:r>
              <a:rPr lang="en-US" sz="2800" dirty="0" smtClean="0">
                <a:solidFill>
                  <a:srgbClr val="FFFF00"/>
                </a:solidFill>
              </a:rPr>
              <a:t>Technologies </a:t>
            </a:r>
            <a:endParaRPr lang="en-US" sz="2800" dirty="0">
              <a:solidFill>
                <a:srgbClr val="FFFF00"/>
              </a:solidFill>
            </a:endParaRPr>
          </a:p>
        </p:txBody>
      </p:sp>
      <p:sp>
        <p:nvSpPr>
          <p:cNvPr id="735235" name="Rectangle 3"/>
          <p:cNvSpPr>
            <a:spLocks noGrp="1" noChangeArrowheads="1"/>
          </p:cNvSpPr>
          <p:nvPr>
            <p:ph type="body" idx="1"/>
          </p:nvPr>
        </p:nvSpPr>
        <p:spPr>
          <a:xfrm>
            <a:off x="829735" y="1981200"/>
            <a:ext cx="7713132" cy="3442332"/>
          </a:xfrm>
        </p:spPr>
        <p:txBody>
          <a:bodyPr/>
          <a:lstStyle/>
          <a:p>
            <a:r>
              <a:rPr lang="en-US" sz="2400" dirty="0" smtClean="0"/>
              <a:t>Fabric filters work well for many fly ashes as long as the cohesive strength of the fly ash is not too high or too low.  </a:t>
            </a:r>
          </a:p>
          <a:p>
            <a:r>
              <a:rPr lang="en-US" sz="2400" dirty="0" smtClean="0"/>
              <a:t>However, highly cohesive fly ash can lead to problems with bag cleanability and high pressure drop, and fly ash with low cohesive strength can promote dust bleed through resulting in higher emissions.  </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AU"/>
              <a:t>Allied Environmental Technologies, Inc. - MSC™ Development</a:t>
            </a:r>
          </a:p>
        </p:txBody>
      </p:sp>
      <p:sp>
        <p:nvSpPr>
          <p:cNvPr id="17" name="Slide Number Placeholder 5"/>
          <p:cNvSpPr>
            <a:spLocks noGrp="1"/>
          </p:cNvSpPr>
          <p:nvPr>
            <p:ph type="sldNum" sz="quarter" idx="12"/>
          </p:nvPr>
        </p:nvSpPr>
        <p:spPr/>
        <p:txBody>
          <a:bodyPr/>
          <a:lstStyle/>
          <a:p>
            <a:pPr lvl="1"/>
            <a:fld id="{A9A6FB13-8122-4827-9BF1-9A4FD0D4B62F}" type="slidenum">
              <a:rPr lang="en-AU"/>
              <a:pPr lvl="1"/>
              <a:t>20</a:t>
            </a:fld>
            <a:endParaRPr lang="en-AU"/>
          </a:p>
        </p:txBody>
      </p:sp>
      <p:pic>
        <p:nvPicPr>
          <p:cNvPr id="678959" name="Picture 47" descr="MSC-Design1"/>
          <p:cNvPicPr>
            <a:picLocks noChangeAspect="1" noChangeArrowheads="1"/>
          </p:cNvPicPr>
          <p:nvPr/>
        </p:nvPicPr>
        <p:blipFill>
          <a:blip r:embed="rId3" cstate="print"/>
          <a:srcRect/>
          <a:stretch>
            <a:fillRect/>
          </a:stretch>
        </p:blipFill>
        <p:spPr bwMode="auto">
          <a:xfrm>
            <a:off x="635000" y="1966913"/>
            <a:ext cx="6867525" cy="4114800"/>
          </a:xfrm>
          <a:prstGeom prst="rect">
            <a:avLst/>
          </a:prstGeom>
          <a:noFill/>
        </p:spPr>
      </p:pic>
      <p:sp>
        <p:nvSpPr>
          <p:cNvPr id="678916" name="AutoShape 4"/>
          <p:cNvSpPr>
            <a:spLocks noChangeArrowheads="1"/>
          </p:cNvSpPr>
          <p:nvPr/>
        </p:nvSpPr>
        <p:spPr bwMode="auto">
          <a:xfrm>
            <a:off x="533400" y="3048000"/>
            <a:ext cx="685800" cy="1066800"/>
          </a:xfrm>
          <a:prstGeom prst="rightArrowCallout">
            <a:avLst>
              <a:gd name="adj1" fmla="val 38889"/>
              <a:gd name="adj2" fmla="val 38889"/>
              <a:gd name="adj3" fmla="val 16667"/>
              <a:gd name="adj4" fmla="val 66667"/>
            </a:avLst>
          </a:prstGeom>
          <a:noFill/>
          <a:ln w="9525">
            <a:noFill/>
            <a:miter lim="800000"/>
            <a:headEnd/>
            <a:tailEnd/>
          </a:ln>
          <a:effectLst>
            <a:outerShdw dist="35921" dir="2700000" algn="ctr" rotWithShape="0">
              <a:schemeClr val="bg2"/>
            </a:outerShdw>
          </a:effectLst>
        </p:spPr>
        <p:txBody>
          <a:bodyPr wrap="none" lIns="92075" tIns="46038" rIns="92075" bIns="46038" anchor="ctr"/>
          <a:lstStyle/>
          <a:p>
            <a:pPr marL="342900" indent="-342900" algn="ctr">
              <a:buFont typeface="Wingdings" pitchFamily="2" charset="2"/>
              <a:buChar char="l"/>
            </a:pPr>
            <a:endParaRPr lang="en-US">
              <a:solidFill>
                <a:schemeClr val="tx1"/>
              </a:solidFill>
            </a:endParaRPr>
          </a:p>
        </p:txBody>
      </p:sp>
      <p:sp>
        <p:nvSpPr>
          <p:cNvPr id="678942" name="AutoShape 30"/>
          <p:cNvSpPr>
            <a:spLocks noChangeArrowheads="1"/>
          </p:cNvSpPr>
          <p:nvPr/>
        </p:nvSpPr>
        <p:spPr bwMode="auto">
          <a:xfrm>
            <a:off x="196850" y="4427538"/>
            <a:ext cx="2805113" cy="739775"/>
          </a:xfrm>
          <a:prstGeom prst="wedgeEllipseCallout">
            <a:avLst>
              <a:gd name="adj1" fmla="val 42528"/>
              <a:gd name="adj2" fmla="val -234333"/>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nchor="ctr"/>
          <a:lstStyle/>
          <a:p>
            <a:pPr marL="342900" indent="-342900"/>
            <a:r>
              <a:rPr lang="en-US" sz="1200"/>
              <a:t>Stage-1 (Non-Uniform Field): Charging</a:t>
            </a:r>
          </a:p>
        </p:txBody>
      </p:sp>
      <p:sp>
        <p:nvSpPr>
          <p:cNvPr id="678961" name="Text Box 49"/>
          <p:cNvSpPr txBox="1">
            <a:spLocks noChangeArrowheads="1"/>
          </p:cNvSpPr>
          <p:nvPr/>
        </p:nvSpPr>
        <p:spPr bwMode="auto">
          <a:xfrm>
            <a:off x="860425" y="1636713"/>
            <a:ext cx="388938" cy="457200"/>
          </a:xfrm>
          <a:prstGeom prst="rect">
            <a:avLst/>
          </a:prstGeom>
          <a:noFill/>
          <a:ln w="9525" algn="ctr">
            <a:noFill/>
            <a:miter lim="800000"/>
            <a:headEnd/>
            <a:tailEnd/>
          </a:ln>
          <a:effectLst>
            <a:outerShdw dist="35921" dir="2700000" algn="ctr" rotWithShape="0">
              <a:schemeClr val="bg2"/>
            </a:outerShdw>
          </a:effectLst>
        </p:spPr>
        <p:txBody>
          <a:bodyPr lIns="92075" tIns="46038" rIns="92075" bIns="46038">
            <a:spAutoFit/>
          </a:bodyPr>
          <a:lstStyle/>
          <a:p>
            <a:pPr marL="342900" indent="-342900">
              <a:spcBef>
                <a:spcPct val="50000"/>
              </a:spcBef>
            </a:pPr>
            <a:endParaRPr lang="en-US"/>
          </a:p>
        </p:txBody>
      </p:sp>
      <p:sp>
        <p:nvSpPr>
          <p:cNvPr id="678962" name="Rectangle 50"/>
          <p:cNvSpPr>
            <a:spLocks noChangeArrowheads="1"/>
          </p:cNvSpPr>
          <p:nvPr/>
        </p:nvSpPr>
        <p:spPr bwMode="auto">
          <a:xfrm flipH="1">
            <a:off x="7569200" y="2173288"/>
            <a:ext cx="287338"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678963" name="Rectangle 51"/>
          <p:cNvSpPr>
            <a:spLocks noChangeArrowheads="1"/>
          </p:cNvSpPr>
          <p:nvPr/>
        </p:nvSpPr>
        <p:spPr bwMode="auto">
          <a:xfrm flipH="1">
            <a:off x="7545388" y="3198813"/>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678964" name="Rectangle 52"/>
          <p:cNvSpPr>
            <a:spLocks noChangeArrowheads="1"/>
          </p:cNvSpPr>
          <p:nvPr/>
        </p:nvSpPr>
        <p:spPr bwMode="auto">
          <a:xfrm flipH="1">
            <a:off x="7545388" y="3727450"/>
            <a:ext cx="287337"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678965" name="Rectangle 53"/>
          <p:cNvSpPr>
            <a:spLocks noChangeArrowheads="1"/>
          </p:cNvSpPr>
          <p:nvPr/>
        </p:nvSpPr>
        <p:spPr bwMode="auto">
          <a:xfrm flipH="1">
            <a:off x="7545388" y="4732338"/>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678966" name="Rectangle 54"/>
          <p:cNvSpPr>
            <a:spLocks noChangeArrowheads="1"/>
          </p:cNvSpPr>
          <p:nvPr/>
        </p:nvSpPr>
        <p:spPr bwMode="auto">
          <a:xfrm flipH="1">
            <a:off x="7545388" y="5281613"/>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678967" name="Rectangle 55"/>
          <p:cNvSpPr>
            <a:spLocks noChangeArrowheads="1"/>
          </p:cNvSpPr>
          <p:nvPr/>
        </p:nvSpPr>
        <p:spPr bwMode="auto">
          <a:xfrm flipH="1">
            <a:off x="7788275" y="2667000"/>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678968" name="Rectangle 56"/>
          <p:cNvSpPr>
            <a:spLocks noChangeArrowheads="1"/>
          </p:cNvSpPr>
          <p:nvPr/>
        </p:nvSpPr>
        <p:spPr bwMode="auto">
          <a:xfrm flipH="1">
            <a:off x="7788275" y="3429000"/>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678969" name="Rectangle 57"/>
          <p:cNvSpPr>
            <a:spLocks noChangeArrowheads="1"/>
          </p:cNvSpPr>
          <p:nvPr/>
        </p:nvSpPr>
        <p:spPr bwMode="auto">
          <a:xfrm flipH="1">
            <a:off x="7788275" y="4243388"/>
            <a:ext cx="287338"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678970" name="Rectangle 58"/>
          <p:cNvSpPr>
            <a:spLocks noChangeArrowheads="1"/>
          </p:cNvSpPr>
          <p:nvPr/>
        </p:nvSpPr>
        <p:spPr bwMode="auto">
          <a:xfrm flipH="1">
            <a:off x="7788275" y="5019675"/>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18" name="Title 17"/>
          <p:cNvSpPr>
            <a:spLocks noGrp="1"/>
          </p:cNvSpPr>
          <p:nvPr>
            <p:ph type="title"/>
          </p:nvPr>
        </p:nvSpPr>
        <p:spPr/>
        <p:txBody>
          <a:bodyPr/>
          <a:lstStyle/>
          <a:p>
            <a:endParaRPr lang="en-US"/>
          </a:p>
        </p:txBody>
      </p:sp>
      <p:sp>
        <p:nvSpPr>
          <p:cNvPr id="19" name="Rectangle 21"/>
          <p:cNvSpPr txBox="1">
            <a:spLocks noChangeArrowheads="1"/>
          </p:cNvSpPr>
          <p:nvPr/>
        </p:nvSpPr>
        <p:spPr bwMode="auto">
          <a:xfrm>
            <a:off x="1143000" y="0"/>
            <a:ext cx="68326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smtClean="0">
                <a:ln>
                  <a:noFill/>
                </a:ln>
                <a:solidFill>
                  <a:srgbClr val="FFFF00"/>
                </a:solidFill>
                <a:effectLst/>
                <a:uLnTx/>
                <a:uFillTx/>
                <a:latin typeface="+mj-lt"/>
                <a:ea typeface="+mj-ea"/>
                <a:cs typeface="+mj-cs"/>
              </a:rPr>
              <a:t>Multi-Stage Collector - MSC™  </a:t>
            </a:r>
            <a:endParaRPr kumimoji="0" lang="en-US" sz="32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1786FEC2-8F94-421D-A582-1C7E80B38CD5}" type="slidenum">
              <a:rPr lang="en-AU"/>
              <a:pPr lvl="1"/>
              <a:t>21</a:t>
            </a:fld>
            <a:endParaRPr lang="en-AU"/>
          </a:p>
        </p:txBody>
      </p:sp>
      <p:sp>
        <p:nvSpPr>
          <p:cNvPr id="836611" name="Rectangle 3"/>
          <p:cNvSpPr>
            <a:spLocks noGrp="1" noChangeArrowheads="1"/>
          </p:cNvSpPr>
          <p:nvPr>
            <p:ph type="body" idx="1"/>
          </p:nvPr>
        </p:nvSpPr>
        <p:spPr>
          <a:xfrm>
            <a:off x="785813" y="1852613"/>
            <a:ext cx="7570787" cy="3222625"/>
          </a:xfrm>
          <a:noFill/>
        </p:spPr>
        <p:txBody>
          <a:bodyPr/>
          <a:lstStyle/>
          <a:p>
            <a:pPr>
              <a:lnSpc>
                <a:spcPct val="80000"/>
              </a:lnSpc>
              <a:spcAft>
                <a:spcPct val="20000"/>
              </a:spcAft>
            </a:pPr>
            <a:r>
              <a:rPr lang="en-US" sz="3200" dirty="0"/>
              <a:t>The MSC™ offers a uniquely compact concept utilizing:</a:t>
            </a:r>
          </a:p>
          <a:p>
            <a:pPr lvl="1">
              <a:lnSpc>
                <a:spcPct val="80000"/>
              </a:lnSpc>
              <a:spcAft>
                <a:spcPct val="20000"/>
              </a:spcAft>
            </a:pPr>
            <a:r>
              <a:rPr lang="en-US" sz="2800" dirty="0">
                <a:solidFill>
                  <a:srgbClr val="666699"/>
                </a:solidFill>
              </a:rPr>
              <a:t>an upstream stage comprised of a conventional ESP,</a:t>
            </a:r>
          </a:p>
          <a:p>
            <a:pPr lvl="1">
              <a:lnSpc>
                <a:spcPct val="80000"/>
              </a:lnSpc>
              <a:spcAft>
                <a:spcPct val="20000"/>
              </a:spcAft>
            </a:pPr>
            <a:r>
              <a:rPr lang="en-US" sz="3000" dirty="0">
                <a:solidFill>
                  <a:srgbClr val="000099"/>
                </a:solidFill>
              </a:rPr>
              <a:t>followed by a </a:t>
            </a:r>
            <a:r>
              <a:rPr lang="en-US" sz="3000" dirty="0" smtClean="0">
                <a:solidFill>
                  <a:srgbClr val="000099"/>
                </a:solidFill>
              </a:rPr>
              <a:t>zone </a:t>
            </a:r>
            <a:r>
              <a:rPr lang="en-US" sz="3000" dirty="0">
                <a:solidFill>
                  <a:srgbClr val="000099"/>
                </a:solidFill>
              </a:rPr>
              <a:t>of </a:t>
            </a:r>
            <a:r>
              <a:rPr lang="en-US" sz="3000" dirty="0" smtClean="0">
                <a:solidFill>
                  <a:srgbClr val="000099"/>
                </a:solidFill>
              </a:rPr>
              <a:t>parallel </a:t>
            </a:r>
            <a:r>
              <a:rPr lang="en-US" sz="3000" dirty="0">
                <a:solidFill>
                  <a:srgbClr val="000099"/>
                </a:solidFill>
              </a:rPr>
              <a:t>surfaces creating uniform electric field</a:t>
            </a:r>
          </a:p>
        </p:txBody>
      </p:sp>
      <p:sp>
        <p:nvSpPr>
          <p:cNvPr id="6" name="Title 5"/>
          <p:cNvSpPr>
            <a:spLocks noGrp="1"/>
          </p:cNvSpPr>
          <p:nvPr>
            <p:ph type="title"/>
          </p:nvPr>
        </p:nvSpPr>
        <p:spPr/>
        <p:txBody>
          <a:bodyPr/>
          <a:lstStyle/>
          <a:p>
            <a:endParaRPr lang="en-US"/>
          </a:p>
        </p:txBody>
      </p:sp>
      <p:sp>
        <p:nvSpPr>
          <p:cNvPr id="7" name="Rectangle 21"/>
          <p:cNvSpPr txBox="1">
            <a:spLocks noChangeArrowheads="1"/>
          </p:cNvSpPr>
          <p:nvPr/>
        </p:nvSpPr>
        <p:spPr bwMode="auto">
          <a:xfrm>
            <a:off x="1143000" y="0"/>
            <a:ext cx="68326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smtClean="0">
                <a:ln>
                  <a:noFill/>
                </a:ln>
                <a:solidFill>
                  <a:srgbClr val="FFFF00"/>
                </a:solidFill>
                <a:effectLst/>
                <a:uLnTx/>
                <a:uFillTx/>
                <a:latin typeface="+mj-lt"/>
                <a:ea typeface="+mj-ea"/>
                <a:cs typeface="+mj-cs"/>
              </a:rPr>
              <a:t>Multi-Stage Collector - MSC™  </a:t>
            </a:r>
            <a:endParaRPr kumimoji="0" lang="en-US" sz="32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AU"/>
              <a:t>Allied Environmental Technologies, Inc. - MSC™ Development</a:t>
            </a:r>
          </a:p>
        </p:txBody>
      </p:sp>
      <p:sp>
        <p:nvSpPr>
          <p:cNvPr id="19" name="Slide Number Placeholder 5"/>
          <p:cNvSpPr>
            <a:spLocks noGrp="1"/>
          </p:cNvSpPr>
          <p:nvPr>
            <p:ph type="sldNum" sz="quarter" idx="12"/>
          </p:nvPr>
        </p:nvSpPr>
        <p:spPr/>
        <p:txBody>
          <a:bodyPr/>
          <a:lstStyle/>
          <a:p>
            <a:pPr lvl="1"/>
            <a:fld id="{42B77E62-C71C-428B-8030-51D665451502}" type="slidenum">
              <a:rPr lang="en-AU"/>
              <a:pPr lvl="1"/>
              <a:t>22</a:t>
            </a:fld>
            <a:endParaRPr lang="en-AU"/>
          </a:p>
        </p:txBody>
      </p:sp>
      <p:pic>
        <p:nvPicPr>
          <p:cNvPr id="840706" name="Picture 2" descr="MSC-Design1"/>
          <p:cNvPicPr>
            <a:picLocks noChangeAspect="1" noChangeArrowheads="1"/>
          </p:cNvPicPr>
          <p:nvPr/>
        </p:nvPicPr>
        <p:blipFill>
          <a:blip r:embed="rId3" cstate="print"/>
          <a:srcRect/>
          <a:stretch>
            <a:fillRect/>
          </a:stretch>
        </p:blipFill>
        <p:spPr bwMode="auto">
          <a:xfrm>
            <a:off x="635000" y="1966913"/>
            <a:ext cx="6867525" cy="4114800"/>
          </a:xfrm>
          <a:prstGeom prst="rect">
            <a:avLst/>
          </a:prstGeom>
          <a:noFill/>
        </p:spPr>
      </p:pic>
      <p:sp>
        <p:nvSpPr>
          <p:cNvPr id="840708" name="AutoShape 4"/>
          <p:cNvSpPr>
            <a:spLocks noChangeArrowheads="1"/>
          </p:cNvSpPr>
          <p:nvPr/>
        </p:nvSpPr>
        <p:spPr bwMode="auto">
          <a:xfrm>
            <a:off x="533400" y="3048000"/>
            <a:ext cx="685800" cy="1066800"/>
          </a:xfrm>
          <a:prstGeom prst="rightArrowCallout">
            <a:avLst>
              <a:gd name="adj1" fmla="val 38889"/>
              <a:gd name="adj2" fmla="val 38889"/>
              <a:gd name="adj3" fmla="val 16667"/>
              <a:gd name="adj4" fmla="val 66667"/>
            </a:avLst>
          </a:prstGeom>
          <a:noFill/>
          <a:ln w="9525">
            <a:noFill/>
            <a:miter lim="800000"/>
            <a:headEnd/>
            <a:tailEnd/>
          </a:ln>
          <a:effectLst>
            <a:outerShdw dist="35921" dir="2700000" algn="ctr" rotWithShape="0">
              <a:schemeClr val="bg2"/>
            </a:outerShdw>
          </a:effectLst>
        </p:spPr>
        <p:txBody>
          <a:bodyPr wrap="none" lIns="92075" tIns="46038" rIns="92075" bIns="46038" anchor="ctr"/>
          <a:lstStyle/>
          <a:p>
            <a:pPr marL="342900" indent="-342900" algn="ctr">
              <a:buFont typeface="Wingdings" pitchFamily="2" charset="2"/>
              <a:buChar char="l"/>
            </a:pPr>
            <a:endParaRPr lang="en-US">
              <a:solidFill>
                <a:schemeClr val="tx1"/>
              </a:solidFill>
            </a:endParaRPr>
          </a:p>
        </p:txBody>
      </p:sp>
      <p:sp>
        <p:nvSpPr>
          <p:cNvPr id="840709" name="AutoShape 5"/>
          <p:cNvSpPr>
            <a:spLocks noChangeArrowheads="1"/>
          </p:cNvSpPr>
          <p:nvPr/>
        </p:nvSpPr>
        <p:spPr bwMode="auto">
          <a:xfrm>
            <a:off x="196850" y="4427538"/>
            <a:ext cx="2805113" cy="739775"/>
          </a:xfrm>
          <a:prstGeom prst="wedgeEllipseCallout">
            <a:avLst>
              <a:gd name="adj1" fmla="val 42528"/>
              <a:gd name="adj2" fmla="val -234333"/>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nchor="ctr"/>
          <a:lstStyle/>
          <a:p>
            <a:pPr marL="342900" indent="-342900"/>
            <a:r>
              <a:rPr lang="en-US" sz="1200"/>
              <a:t>Stage-1 (Non-Uniform Field): Charging</a:t>
            </a:r>
          </a:p>
        </p:txBody>
      </p:sp>
      <p:sp>
        <p:nvSpPr>
          <p:cNvPr id="840711" name="AutoShape 7"/>
          <p:cNvSpPr>
            <a:spLocks noChangeArrowheads="1"/>
          </p:cNvSpPr>
          <p:nvPr/>
        </p:nvSpPr>
        <p:spPr bwMode="auto">
          <a:xfrm>
            <a:off x="2614613" y="1136650"/>
            <a:ext cx="2063750" cy="685800"/>
          </a:xfrm>
          <a:prstGeom prst="wedgeEllipseCallout">
            <a:avLst>
              <a:gd name="adj1" fmla="val 12079"/>
              <a:gd name="adj2" fmla="val 149074"/>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nchor="ctr"/>
          <a:lstStyle/>
          <a:p>
            <a:pPr marL="342900" indent="-342900" algn="ctr"/>
            <a:r>
              <a:rPr lang="en-US" sz="1000"/>
              <a:t>Stage-2 (Uniform Filed): Precipitation</a:t>
            </a:r>
          </a:p>
        </p:txBody>
      </p:sp>
      <p:sp>
        <p:nvSpPr>
          <p:cNvPr id="840712" name="AutoShape 8"/>
          <p:cNvSpPr>
            <a:spLocks noChangeArrowheads="1"/>
          </p:cNvSpPr>
          <p:nvPr/>
        </p:nvSpPr>
        <p:spPr bwMode="auto">
          <a:xfrm>
            <a:off x="2408238" y="1135063"/>
            <a:ext cx="2474912" cy="685800"/>
          </a:xfrm>
          <a:prstGeom prst="wedgeEllipseCallout">
            <a:avLst>
              <a:gd name="adj1" fmla="val -25884"/>
              <a:gd name="adj2" fmla="val 189120"/>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nchor="ctr"/>
          <a:lstStyle/>
          <a:p>
            <a:pPr marL="342900" indent="-342900" algn="ctr"/>
            <a:r>
              <a:rPr lang="en-US" sz="1200"/>
              <a:t>Stage-2 (Uniform Filed): Precipitation</a:t>
            </a:r>
          </a:p>
        </p:txBody>
      </p:sp>
      <p:sp>
        <p:nvSpPr>
          <p:cNvPr id="840713" name="Text Box 9"/>
          <p:cNvSpPr txBox="1">
            <a:spLocks noChangeArrowheads="1"/>
          </p:cNvSpPr>
          <p:nvPr/>
        </p:nvSpPr>
        <p:spPr bwMode="auto">
          <a:xfrm>
            <a:off x="860425" y="1636713"/>
            <a:ext cx="388938" cy="457200"/>
          </a:xfrm>
          <a:prstGeom prst="rect">
            <a:avLst/>
          </a:prstGeom>
          <a:noFill/>
          <a:ln w="9525" algn="ctr">
            <a:noFill/>
            <a:miter lim="800000"/>
            <a:headEnd/>
            <a:tailEnd/>
          </a:ln>
          <a:effectLst>
            <a:outerShdw dist="35921" dir="2700000" algn="ctr" rotWithShape="0">
              <a:schemeClr val="bg2"/>
            </a:outerShdw>
          </a:effectLst>
        </p:spPr>
        <p:txBody>
          <a:bodyPr lIns="92075" tIns="46038" rIns="92075" bIns="46038">
            <a:spAutoFit/>
          </a:bodyPr>
          <a:lstStyle/>
          <a:p>
            <a:pPr marL="342900" indent="-342900">
              <a:spcBef>
                <a:spcPct val="50000"/>
              </a:spcBef>
            </a:pPr>
            <a:endParaRPr lang="en-US"/>
          </a:p>
        </p:txBody>
      </p:sp>
      <p:sp>
        <p:nvSpPr>
          <p:cNvPr id="840714" name="Rectangle 10"/>
          <p:cNvSpPr>
            <a:spLocks noChangeArrowheads="1"/>
          </p:cNvSpPr>
          <p:nvPr/>
        </p:nvSpPr>
        <p:spPr bwMode="auto">
          <a:xfrm flipH="1">
            <a:off x="7569200" y="2173288"/>
            <a:ext cx="287338"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0715" name="Rectangle 11"/>
          <p:cNvSpPr>
            <a:spLocks noChangeArrowheads="1"/>
          </p:cNvSpPr>
          <p:nvPr/>
        </p:nvSpPr>
        <p:spPr bwMode="auto">
          <a:xfrm flipH="1">
            <a:off x="7545388" y="3198813"/>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0716" name="Rectangle 12"/>
          <p:cNvSpPr>
            <a:spLocks noChangeArrowheads="1"/>
          </p:cNvSpPr>
          <p:nvPr/>
        </p:nvSpPr>
        <p:spPr bwMode="auto">
          <a:xfrm flipH="1">
            <a:off x="7545388" y="3727450"/>
            <a:ext cx="287337"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0717" name="Rectangle 13"/>
          <p:cNvSpPr>
            <a:spLocks noChangeArrowheads="1"/>
          </p:cNvSpPr>
          <p:nvPr/>
        </p:nvSpPr>
        <p:spPr bwMode="auto">
          <a:xfrm flipH="1">
            <a:off x="7545388" y="4732338"/>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0718" name="Rectangle 14"/>
          <p:cNvSpPr>
            <a:spLocks noChangeArrowheads="1"/>
          </p:cNvSpPr>
          <p:nvPr/>
        </p:nvSpPr>
        <p:spPr bwMode="auto">
          <a:xfrm flipH="1">
            <a:off x="7545388" y="5281613"/>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0719" name="Rectangle 15"/>
          <p:cNvSpPr>
            <a:spLocks noChangeArrowheads="1"/>
          </p:cNvSpPr>
          <p:nvPr/>
        </p:nvSpPr>
        <p:spPr bwMode="auto">
          <a:xfrm flipH="1">
            <a:off x="7788275" y="2667000"/>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840720" name="Rectangle 16"/>
          <p:cNvSpPr>
            <a:spLocks noChangeArrowheads="1"/>
          </p:cNvSpPr>
          <p:nvPr/>
        </p:nvSpPr>
        <p:spPr bwMode="auto">
          <a:xfrm flipH="1">
            <a:off x="7788275" y="3429000"/>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840721" name="Rectangle 17"/>
          <p:cNvSpPr>
            <a:spLocks noChangeArrowheads="1"/>
          </p:cNvSpPr>
          <p:nvPr/>
        </p:nvSpPr>
        <p:spPr bwMode="auto">
          <a:xfrm flipH="1">
            <a:off x="7788275" y="4243388"/>
            <a:ext cx="287338"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840722" name="Rectangle 18"/>
          <p:cNvSpPr>
            <a:spLocks noChangeArrowheads="1"/>
          </p:cNvSpPr>
          <p:nvPr/>
        </p:nvSpPr>
        <p:spPr bwMode="auto">
          <a:xfrm flipH="1">
            <a:off x="7788275" y="5019675"/>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22" name="Rectangle 21"/>
          <p:cNvSpPr>
            <a:spLocks noGrp="1" noChangeArrowheads="1"/>
          </p:cNvSpPr>
          <p:nvPr>
            <p:ph type="title"/>
          </p:nvPr>
        </p:nvSpPr>
        <p:spPr>
          <a:xfrm>
            <a:off x="1143000" y="0"/>
            <a:ext cx="6832600" cy="1143000"/>
          </a:xfrm>
          <a:noFill/>
          <a:ln/>
        </p:spPr>
        <p:txBody>
          <a:bodyPr/>
          <a:lstStyle/>
          <a:p>
            <a:r>
              <a:rPr lang="en-US" dirty="0">
                <a:solidFill>
                  <a:srgbClr val="FFFF00"/>
                </a:solidFill>
              </a:rPr>
              <a:t>Multi-Stage Collector - MSC™  </a:t>
            </a: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C707A2AC-EE33-4BE5-8641-77D20A841BB5}" type="slidenum">
              <a:rPr lang="en-AU"/>
              <a:pPr lvl="1"/>
              <a:t>23</a:t>
            </a:fld>
            <a:endParaRPr lang="en-AU"/>
          </a:p>
        </p:txBody>
      </p:sp>
      <p:sp>
        <p:nvSpPr>
          <p:cNvPr id="838659" name="Rectangle 3"/>
          <p:cNvSpPr>
            <a:spLocks noGrp="1" noChangeArrowheads="1"/>
          </p:cNvSpPr>
          <p:nvPr>
            <p:ph type="body" idx="1"/>
          </p:nvPr>
        </p:nvSpPr>
        <p:spPr>
          <a:xfrm>
            <a:off x="785813" y="1350963"/>
            <a:ext cx="7570787" cy="4843462"/>
          </a:xfrm>
        </p:spPr>
        <p:txBody>
          <a:bodyPr/>
          <a:lstStyle/>
          <a:p>
            <a:pPr>
              <a:lnSpc>
                <a:spcPct val="80000"/>
              </a:lnSpc>
              <a:spcAft>
                <a:spcPct val="20000"/>
              </a:spcAft>
            </a:pPr>
            <a:r>
              <a:rPr lang="en-US" dirty="0"/>
              <a:t>The MSC™ offers a uniquely compact concept utilizing:</a:t>
            </a:r>
          </a:p>
          <a:p>
            <a:pPr lvl="1">
              <a:lnSpc>
                <a:spcPct val="80000"/>
              </a:lnSpc>
              <a:spcAft>
                <a:spcPct val="20000"/>
              </a:spcAft>
            </a:pPr>
            <a:r>
              <a:rPr lang="en-US" sz="2800" dirty="0">
                <a:solidFill>
                  <a:srgbClr val="666699"/>
                </a:solidFill>
              </a:rPr>
              <a:t>an upstream stage comprised of a conventional ESP,</a:t>
            </a:r>
          </a:p>
          <a:p>
            <a:pPr lvl="1">
              <a:lnSpc>
                <a:spcPct val="80000"/>
              </a:lnSpc>
              <a:spcAft>
                <a:spcPct val="20000"/>
              </a:spcAft>
            </a:pPr>
            <a:r>
              <a:rPr lang="en-US" sz="2800" dirty="0">
                <a:solidFill>
                  <a:srgbClr val="666699"/>
                </a:solidFill>
              </a:rPr>
              <a:t>followed by a downstream zone of the parallel surfaces creating uniform electric field,</a:t>
            </a:r>
          </a:p>
          <a:p>
            <a:pPr lvl="1">
              <a:lnSpc>
                <a:spcPct val="80000"/>
              </a:lnSpc>
              <a:spcAft>
                <a:spcPct val="20000"/>
              </a:spcAft>
            </a:pPr>
            <a:r>
              <a:rPr lang="en-US" sz="3000" dirty="0">
                <a:solidFill>
                  <a:srgbClr val="0000CC"/>
                </a:solidFill>
              </a:rPr>
              <a:t>followed by yet another </a:t>
            </a:r>
            <a:r>
              <a:rPr lang="en-US" sz="3000" dirty="0" smtClean="0">
                <a:solidFill>
                  <a:srgbClr val="0000CC"/>
                </a:solidFill>
              </a:rPr>
              <a:t>stage, </a:t>
            </a:r>
            <a:r>
              <a:rPr lang="en-US" sz="3000" dirty="0">
                <a:solidFill>
                  <a:srgbClr val="0000CC"/>
                </a:solidFill>
              </a:rPr>
              <a:t>which incorporates barrier </a:t>
            </a:r>
            <a:r>
              <a:rPr lang="en-US" sz="3000" dirty="0" smtClean="0">
                <a:solidFill>
                  <a:srgbClr val="0000CC"/>
                </a:solidFill>
              </a:rPr>
              <a:t>filter </a:t>
            </a:r>
            <a:r>
              <a:rPr lang="en-US" sz="3000" dirty="0">
                <a:solidFill>
                  <a:srgbClr val="0000CC"/>
                </a:solidFill>
              </a:rPr>
              <a:t>surfaces of which provide yet additional zone with uniform electric field</a:t>
            </a:r>
          </a:p>
        </p:txBody>
      </p:sp>
      <p:sp>
        <p:nvSpPr>
          <p:cNvPr id="7" name="Rectangle 21"/>
          <p:cNvSpPr txBox="1">
            <a:spLocks noChangeArrowheads="1"/>
          </p:cNvSpPr>
          <p:nvPr/>
        </p:nvSpPr>
        <p:spPr bwMode="auto">
          <a:xfrm>
            <a:off x="1143000" y="0"/>
            <a:ext cx="68326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smtClean="0">
                <a:ln>
                  <a:noFill/>
                </a:ln>
                <a:solidFill>
                  <a:srgbClr val="FFFF00"/>
                </a:solidFill>
                <a:effectLst/>
                <a:uLnTx/>
                <a:uFillTx/>
                <a:latin typeface="+mj-lt"/>
                <a:ea typeface="+mj-ea"/>
                <a:cs typeface="+mj-cs"/>
              </a:rPr>
              <a:t>Multi-Stage Collector - MSC™  </a:t>
            </a:r>
            <a:endParaRPr kumimoji="0" lang="en-US" sz="32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AU"/>
              <a:t>Allied Environmental Technologies, Inc. - MSC™ Development</a:t>
            </a:r>
          </a:p>
        </p:txBody>
      </p:sp>
      <p:sp>
        <p:nvSpPr>
          <p:cNvPr id="20" name="Slide Number Placeholder 5"/>
          <p:cNvSpPr>
            <a:spLocks noGrp="1"/>
          </p:cNvSpPr>
          <p:nvPr>
            <p:ph type="sldNum" sz="quarter" idx="12"/>
          </p:nvPr>
        </p:nvSpPr>
        <p:spPr/>
        <p:txBody>
          <a:bodyPr/>
          <a:lstStyle/>
          <a:p>
            <a:pPr lvl="1"/>
            <a:fld id="{35BBE1FB-9E6F-49D8-A809-4FFA25DEB84C}" type="slidenum">
              <a:rPr lang="en-AU"/>
              <a:pPr lvl="1"/>
              <a:t>24</a:t>
            </a:fld>
            <a:endParaRPr lang="en-AU"/>
          </a:p>
        </p:txBody>
      </p:sp>
      <p:pic>
        <p:nvPicPr>
          <p:cNvPr id="842754" name="Picture 2" descr="MSC-Design1"/>
          <p:cNvPicPr>
            <a:picLocks noChangeAspect="1" noChangeArrowheads="1"/>
          </p:cNvPicPr>
          <p:nvPr/>
        </p:nvPicPr>
        <p:blipFill>
          <a:blip r:embed="rId3" cstate="print"/>
          <a:srcRect/>
          <a:stretch>
            <a:fillRect/>
          </a:stretch>
        </p:blipFill>
        <p:spPr bwMode="auto">
          <a:xfrm>
            <a:off x="635000" y="1966913"/>
            <a:ext cx="6867525" cy="4114800"/>
          </a:xfrm>
          <a:prstGeom prst="rect">
            <a:avLst/>
          </a:prstGeom>
          <a:noFill/>
        </p:spPr>
      </p:pic>
      <p:sp>
        <p:nvSpPr>
          <p:cNvPr id="842756" name="AutoShape 4"/>
          <p:cNvSpPr>
            <a:spLocks noChangeArrowheads="1"/>
          </p:cNvSpPr>
          <p:nvPr/>
        </p:nvSpPr>
        <p:spPr bwMode="auto">
          <a:xfrm>
            <a:off x="533400" y="3048000"/>
            <a:ext cx="685800" cy="1066800"/>
          </a:xfrm>
          <a:prstGeom prst="rightArrowCallout">
            <a:avLst>
              <a:gd name="adj1" fmla="val 38889"/>
              <a:gd name="adj2" fmla="val 38889"/>
              <a:gd name="adj3" fmla="val 16667"/>
              <a:gd name="adj4" fmla="val 66667"/>
            </a:avLst>
          </a:prstGeom>
          <a:noFill/>
          <a:ln w="9525">
            <a:noFill/>
            <a:miter lim="800000"/>
            <a:headEnd/>
            <a:tailEnd/>
          </a:ln>
          <a:effectLst>
            <a:outerShdw dist="35921" dir="2700000" algn="ctr" rotWithShape="0">
              <a:schemeClr val="bg2"/>
            </a:outerShdw>
          </a:effectLst>
        </p:spPr>
        <p:txBody>
          <a:bodyPr wrap="none" lIns="92075" tIns="46038" rIns="92075" bIns="46038" anchor="ctr"/>
          <a:lstStyle/>
          <a:p>
            <a:pPr marL="342900" indent="-342900" algn="ctr">
              <a:buFont typeface="Wingdings" pitchFamily="2" charset="2"/>
              <a:buChar char="l"/>
            </a:pPr>
            <a:endParaRPr lang="en-US">
              <a:solidFill>
                <a:schemeClr val="tx1"/>
              </a:solidFill>
            </a:endParaRPr>
          </a:p>
        </p:txBody>
      </p:sp>
      <p:sp>
        <p:nvSpPr>
          <p:cNvPr id="842757" name="AutoShape 5"/>
          <p:cNvSpPr>
            <a:spLocks noChangeArrowheads="1"/>
          </p:cNvSpPr>
          <p:nvPr/>
        </p:nvSpPr>
        <p:spPr bwMode="auto">
          <a:xfrm>
            <a:off x="196850" y="4427538"/>
            <a:ext cx="2805113" cy="739775"/>
          </a:xfrm>
          <a:prstGeom prst="wedgeEllipseCallout">
            <a:avLst>
              <a:gd name="adj1" fmla="val 42528"/>
              <a:gd name="adj2" fmla="val -234333"/>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nchor="ctr"/>
          <a:lstStyle/>
          <a:p>
            <a:pPr marL="342900" indent="-342900"/>
            <a:r>
              <a:rPr lang="en-US" sz="1200"/>
              <a:t>Stage-1 (Non-Uniform Field): Charging</a:t>
            </a:r>
          </a:p>
        </p:txBody>
      </p:sp>
      <p:sp>
        <p:nvSpPr>
          <p:cNvPr id="842758" name="AutoShape 6"/>
          <p:cNvSpPr>
            <a:spLocks noChangeArrowheads="1"/>
          </p:cNvSpPr>
          <p:nvPr/>
        </p:nvSpPr>
        <p:spPr bwMode="auto">
          <a:xfrm>
            <a:off x="5897563" y="1165225"/>
            <a:ext cx="2522537" cy="571500"/>
          </a:xfrm>
          <a:prstGeom prst="wedgeEllipseCallout">
            <a:avLst>
              <a:gd name="adj1" fmla="val -98394"/>
              <a:gd name="adj2" fmla="val 394444"/>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lstStyle/>
          <a:p>
            <a:pPr marL="342900" indent="-342900" algn="ctr"/>
            <a:r>
              <a:rPr lang="en-US" sz="1200"/>
              <a:t>Stage-3 (Barrier Filter): Filtration</a:t>
            </a:r>
          </a:p>
        </p:txBody>
      </p:sp>
      <p:sp>
        <p:nvSpPr>
          <p:cNvPr id="842759" name="AutoShape 7"/>
          <p:cNvSpPr>
            <a:spLocks noChangeArrowheads="1"/>
          </p:cNvSpPr>
          <p:nvPr/>
        </p:nvSpPr>
        <p:spPr bwMode="auto">
          <a:xfrm>
            <a:off x="2614613" y="1136650"/>
            <a:ext cx="2063750" cy="685800"/>
          </a:xfrm>
          <a:prstGeom prst="wedgeEllipseCallout">
            <a:avLst>
              <a:gd name="adj1" fmla="val 12079"/>
              <a:gd name="adj2" fmla="val 149074"/>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nchor="ctr"/>
          <a:lstStyle/>
          <a:p>
            <a:pPr marL="342900" indent="-342900" algn="ctr"/>
            <a:r>
              <a:rPr lang="en-US" sz="1000"/>
              <a:t>Stage-2 (Uniform Filed): Precipitation</a:t>
            </a:r>
          </a:p>
        </p:txBody>
      </p:sp>
      <p:sp>
        <p:nvSpPr>
          <p:cNvPr id="842760" name="AutoShape 8"/>
          <p:cNvSpPr>
            <a:spLocks noChangeArrowheads="1"/>
          </p:cNvSpPr>
          <p:nvPr/>
        </p:nvSpPr>
        <p:spPr bwMode="auto">
          <a:xfrm>
            <a:off x="2408238" y="1135063"/>
            <a:ext cx="2474912" cy="685800"/>
          </a:xfrm>
          <a:prstGeom prst="wedgeEllipseCallout">
            <a:avLst>
              <a:gd name="adj1" fmla="val -25884"/>
              <a:gd name="adj2" fmla="val 189120"/>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nchor="ctr"/>
          <a:lstStyle/>
          <a:p>
            <a:pPr marL="342900" indent="-342900" algn="ctr"/>
            <a:r>
              <a:rPr lang="en-US" sz="1200"/>
              <a:t>Stage-2 (Uniform Filed): Precipitation</a:t>
            </a:r>
          </a:p>
        </p:txBody>
      </p:sp>
      <p:sp>
        <p:nvSpPr>
          <p:cNvPr id="842761" name="Text Box 9"/>
          <p:cNvSpPr txBox="1">
            <a:spLocks noChangeArrowheads="1"/>
          </p:cNvSpPr>
          <p:nvPr/>
        </p:nvSpPr>
        <p:spPr bwMode="auto">
          <a:xfrm>
            <a:off x="860425" y="1636713"/>
            <a:ext cx="388938" cy="457200"/>
          </a:xfrm>
          <a:prstGeom prst="rect">
            <a:avLst/>
          </a:prstGeom>
          <a:noFill/>
          <a:ln w="9525" algn="ctr">
            <a:noFill/>
            <a:miter lim="800000"/>
            <a:headEnd/>
            <a:tailEnd/>
          </a:ln>
          <a:effectLst>
            <a:outerShdw dist="35921" dir="2700000" algn="ctr" rotWithShape="0">
              <a:schemeClr val="bg2"/>
            </a:outerShdw>
          </a:effectLst>
        </p:spPr>
        <p:txBody>
          <a:bodyPr lIns="92075" tIns="46038" rIns="92075" bIns="46038">
            <a:spAutoFit/>
          </a:bodyPr>
          <a:lstStyle/>
          <a:p>
            <a:pPr marL="342900" indent="-342900">
              <a:spcBef>
                <a:spcPct val="50000"/>
              </a:spcBef>
            </a:pPr>
            <a:endParaRPr lang="en-US"/>
          </a:p>
        </p:txBody>
      </p:sp>
      <p:sp>
        <p:nvSpPr>
          <p:cNvPr id="842762" name="Rectangle 10"/>
          <p:cNvSpPr>
            <a:spLocks noChangeArrowheads="1"/>
          </p:cNvSpPr>
          <p:nvPr/>
        </p:nvSpPr>
        <p:spPr bwMode="auto">
          <a:xfrm flipH="1">
            <a:off x="7569200" y="2173288"/>
            <a:ext cx="287338"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2763" name="Rectangle 11"/>
          <p:cNvSpPr>
            <a:spLocks noChangeArrowheads="1"/>
          </p:cNvSpPr>
          <p:nvPr/>
        </p:nvSpPr>
        <p:spPr bwMode="auto">
          <a:xfrm flipH="1">
            <a:off x="7545388" y="3198813"/>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2764" name="Rectangle 12"/>
          <p:cNvSpPr>
            <a:spLocks noChangeArrowheads="1"/>
          </p:cNvSpPr>
          <p:nvPr/>
        </p:nvSpPr>
        <p:spPr bwMode="auto">
          <a:xfrm flipH="1">
            <a:off x="7545388" y="3727450"/>
            <a:ext cx="287337"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2765" name="Rectangle 13"/>
          <p:cNvSpPr>
            <a:spLocks noChangeArrowheads="1"/>
          </p:cNvSpPr>
          <p:nvPr/>
        </p:nvSpPr>
        <p:spPr bwMode="auto">
          <a:xfrm flipH="1">
            <a:off x="7545388" y="4732338"/>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2766" name="Rectangle 14"/>
          <p:cNvSpPr>
            <a:spLocks noChangeArrowheads="1"/>
          </p:cNvSpPr>
          <p:nvPr/>
        </p:nvSpPr>
        <p:spPr bwMode="auto">
          <a:xfrm flipH="1">
            <a:off x="7545388" y="5281613"/>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842767" name="Rectangle 15"/>
          <p:cNvSpPr>
            <a:spLocks noChangeArrowheads="1"/>
          </p:cNvSpPr>
          <p:nvPr/>
        </p:nvSpPr>
        <p:spPr bwMode="auto">
          <a:xfrm flipH="1">
            <a:off x="7788275" y="2667000"/>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842768" name="Rectangle 16"/>
          <p:cNvSpPr>
            <a:spLocks noChangeArrowheads="1"/>
          </p:cNvSpPr>
          <p:nvPr/>
        </p:nvSpPr>
        <p:spPr bwMode="auto">
          <a:xfrm flipH="1">
            <a:off x="7788275" y="3429000"/>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842769" name="Rectangle 17"/>
          <p:cNvSpPr>
            <a:spLocks noChangeArrowheads="1"/>
          </p:cNvSpPr>
          <p:nvPr/>
        </p:nvSpPr>
        <p:spPr bwMode="auto">
          <a:xfrm flipH="1">
            <a:off x="7788275" y="4243388"/>
            <a:ext cx="287338"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842770" name="Rectangle 18"/>
          <p:cNvSpPr>
            <a:spLocks noChangeArrowheads="1"/>
          </p:cNvSpPr>
          <p:nvPr/>
        </p:nvSpPr>
        <p:spPr bwMode="auto">
          <a:xfrm flipH="1">
            <a:off x="7788275" y="5019675"/>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22" name="Rectangle 21"/>
          <p:cNvSpPr>
            <a:spLocks noGrp="1" noChangeArrowheads="1"/>
          </p:cNvSpPr>
          <p:nvPr>
            <p:ph type="title"/>
          </p:nvPr>
        </p:nvSpPr>
        <p:spPr>
          <a:xfrm>
            <a:off x="1143000" y="0"/>
            <a:ext cx="6832600" cy="1143000"/>
          </a:xfrm>
          <a:noFill/>
          <a:ln/>
        </p:spPr>
        <p:txBody>
          <a:bodyPr/>
          <a:lstStyle/>
          <a:p>
            <a:r>
              <a:rPr lang="en-US" dirty="0">
                <a:solidFill>
                  <a:srgbClr val="FFFF00"/>
                </a:solidFill>
              </a:rPr>
              <a:t>Multi-Stage Collector - MSC™  </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AU"/>
              <a:t>Allied Environmental Technologies, Inc. - MSC™ Development</a:t>
            </a:r>
          </a:p>
        </p:txBody>
      </p:sp>
      <p:sp>
        <p:nvSpPr>
          <p:cNvPr id="11" name="Slide Number Placeholder 5"/>
          <p:cNvSpPr>
            <a:spLocks noGrp="1"/>
          </p:cNvSpPr>
          <p:nvPr>
            <p:ph type="sldNum" sz="quarter" idx="12"/>
          </p:nvPr>
        </p:nvSpPr>
        <p:spPr/>
        <p:txBody>
          <a:bodyPr/>
          <a:lstStyle/>
          <a:p>
            <a:pPr lvl="1"/>
            <a:fld id="{6F066766-FDBF-46E2-9C8B-C31716BCCDC8}" type="slidenum">
              <a:rPr lang="en-AU"/>
              <a:pPr lvl="1"/>
              <a:t>25</a:t>
            </a:fld>
            <a:endParaRPr lang="en-AU"/>
          </a:p>
        </p:txBody>
      </p:sp>
      <p:sp>
        <p:nvSpPr>
          <p:cNvPr id="663556" name="Oval 4"/>
          <p:cNvSpPr>
            <a:spLocks noChangeArrowheads="1"/>
          </p:cNvSpPr>
          <p:nvPr/>
        </p:nvSpPr>
        <p:spPr bwMode="auto">
          <a:xfrm>
            <a:off x="4267200" y="2057400"/>
            <a:ext cx="609600" cy="76200"/>
          </a:xfrm>
          <a:prstGeom prst="ellipse">
            <a:avLst/>
          </a:prstGeom>
          <a:noFill/>
          <a:ln w="9525">
            <a:noFill/>
            <a:round/>
            <a:headEnd/>
            <a:tailEnd/>
          </a:ln>
          <a:effectLst>
            <a:outerShdw dist="35921" dir="2700000" algn="ctr" rotWithShape="0">
              <a:schemeClr val="bg2"/>
            </a:outerShdw>
          </a:effectLst>
        </p:spPr>
        <p:txBody>
          <a:bodyPr wrap="none" lIns="92075" tIns="46038" rIns="92075" bIns="46038" anchor="ctr"/>
          <a:lstStyle/>
          <a:p>
            <a:endParaRPr lang="en-US"/>
          </a:p>
        </p:txBody>
      </p:sp>
      <p:sp>
        <p:nvSpPr>
          <p:cNvPr id="663557" name="AutoShape 5"/>
          <p:cNvSpPr>
            <a:spLocks noChangeArrowheads="1"/>
          </p:cNvSpPr>
          <p:nvPr/>
        </p:nvSpPr>
        <p:spPr bwMode="auto">
          <a:xfrm>
            <a:off x="4267200" y="2362200"/>
            <a:ext cx="533400" cy="1066800"/>
          </a:xfrm>
          <a:prstGeom prst="flowChartMagneticDisk">
            <a:avLst/>
          </a:prstGeom>
          <a:noFill/>
          <a:ln w="9525">
            <a:noFill/>
            <a:round/>
            <a:headEnd/>
            <a:tailEnd/>
          </a:ln>
          <a:effectLst>
            <a:outerShdw dist="35921" dir="2700000" algn="ctr" rotWithShape="0">
              <a:schemeClr val="bg2"/>
            </a:outerShdw>
          </a:effectLst>
        </p:spPr>
        <p:txBody>
          <a:bodyPr wrap="none" lIns="92075" tIns="46038" rIns="92075" bIns="46038" anchor="ctr"/>
          <a:lstStyle/>
          <a:p>
            <a:pPr marL="342900" indent="-342900" algn="ctr">
              <a:buFont typeface="Wingdings" pitchFamily="2" charset="2"/>
              <a:buChar char="l"/>
            </a:pPr>
            <a:endParaRPr lang="en-US">
              <a:solidFill>
                <a:schemeClr val="tx1"/>
              </a:solidFill>
            </a:endParaRPr>
          </a:p>
        </p:txBody>
      </p:sp>
      <p:pic>
        <p:nvPicPr>
          <p:cNvPr id="663562" name="Picture 10" descr="MSC_1"/>
          <p:cNvPicPr>
            <a:picLocks noGrp="1" noChangeAspect="1" noChangeArrowheads="1"/>
          </p:cNvPicPr>
          <p:nvPr>
            <p:ph idx="1"/>
          </p:nvPr>
        </p:nvPicPr>
        <p:blipFill>
          <a:blip r:embed="rId3" cstate="print"/>
          <a:srcRect/>
          <a:stretch>
            <a:fillRect/>
          </a:stretch>
        </p:blipFill>
        <p:spPr>
          <a:xfrm>
            <a:off x="1143000" y="1295400"/>
            <a:ext cx="6858000" cy="5143500"/>
          </a:xfrm>
          <a:noFill/>
          <a:ln/>
        </p:spPr>
      </p:pic>
      <p:sp>
        <p:nvSpPr>
          <p:cNvPr id="663564" name="AutoShape 12"/>
          <p:cNvSpPr>
            <a:spLocks noChangeArrowheads="1"/>
          </p:cNvSpPr>
          <p:nvPr/>
        </p:nvSpPr>
        <p:spPr bwMode="auto">
          <a:xfrm>
            <a:off x="1524000" y="4724400"/>
            <a:ext cx="2598738" cy="739775"/>
          </a:xfrm>
          <a:prstGeom prst="wedgeEllipseCallout">
            <a:avLst>
              <a:gd name="adj1" fmla="val -48657"/>
              <a:gd name="adj2" fmla="val -110731"/>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nchor="ctr"/>
          <a:lstStyle/>
          <a:p>
            <a:pPr marL="342900" indent="-342900"/>
            <a:r>
              <a:rPr lang="en-US" sz="1200"/>
              <a:t>Stage-1 (Non-Uniform Field): Charging</a:t>
            </a:r>
          </a:p>
        </p:txBody>
      </p:sp>
      <p:sp>
        <p:nvSpPr>
          <p:cNvPr id="663565" name="AutoShape 13"/>
          <p:cNvSpPr>
            <a:spLocks noChangeArrowheads="1"/>
          </p:cNvSpPr>
          <p:nvPr/>
        </p:nvSpPr>
        <p:spPr bwMode="auto">
          <a:xfrm>
            <a:off x="1379538" y="1728788"/>
            <a:ext cx="1905000" cy="685800"/>
          </a:xfrm>
          <a:prstGeom prst="wedgeEllipseCallout">
            <a:avLst>
              <a:gd name="adj1" fmla="val -9083"/>
              <a:gd name="adj2" fmla="val 239583"/>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92075" tIns="46038" rIns="92075" bIns="46038"/>
          <a:lstStyle/>
          <a:p>
            <a:pPr marL="342900" indent="-342900" algn="ctr"/>
            <a:r>
              <a:rPr lang="en-US" sz="1000"/>
              <a:t>Stage-2 (Uniform Filed): Precipitation</a:t>
            </a:r>
          </a:p>
        </p:txBody>
      </p:sp>
      <p:sp>
        <p:nvSpPr>
          <p:cNvPr id="663566" name="AutoShape 14"/>
          <p:cNvSpPr>
            <a:spLocks noChangeArrowheads="1"/>
          </p:cNvSpPr>
          <p:nvPr/>
        </p:nvSpPr>
        <p:spPr bwMode="auto">
          <a:xfrm>
            <a:off x="4572000" y="1485900"/>
            <a:ext cx="2201863" cy="571500"/>
          </a:xfrm>
          <a:prstGeom prst="wedgeEllipseCallout">
            <a:avLst>
              <a:gd name="adj1" fmla="val -34861"/>
              <a:gd name="adj2" fmla="val 130278"/>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lstStyle/>
          <a:p>
            <a:pPr marL="342900" indent="-342900" algn="ctr"/>
            <a:r>
              <a:rPr lang="en-US" sz="1200"/>
              <a:t>Stage-3 (Barrier Filter): Filtration</a:t>
            </a:r>
          </a:p>
        </p:txBody>
      </p:sp>
      <p:sp>
        <p:nvSpPr>
          <p:cNvPr id="663567" name="AutoShape 15"/>
          <p:cNvSpPr>
            <a:spLocks noChangeArrowheads="1"/>
          </p:cNvSpPr>
          <p:nvPr/>
        </p:nvSpPr>
        <p:spPr bwMode="auto">
          <a:xfrm>
            <a:off x="1196975" y="1728788"/>
            <a:ext cx="2589213" cy="685800"/>
          </a:xfrm>
          <a:prstGeom prst="wedgeEllipseCallout">
            <a:avLst>
              <a:gd name="adj1" fmla="val 53370"/>
              <a:gd name="adj2" fmla="val 125694"/>
            </a:avLst>
          </a:prstGeom>
          <a:solidFill>
            <a:srgbClr val="FFFF00"/>
          </a:solidFill>
          <a:ln w="9525">
            <a:solidFill>
              <a:srgbClr val="FF0000"/>
            </a:solidFill>
            <a:miter lim="800000"/>
            <a:headEnd/>
            <a:tailEnd/>
          </a:ln>
          <a:effectLst>
            <a:outerShdw dist="35921" dir="2700000" algn="ctr" rotWithShape="0">
              <a:schemeClr val="bg2"/>
            </a:outerShdw>
          </a:effectLst>
        </p:spPr>
        <p:txBody>
          <a:bodyPr lIns="0" tIns="0" rIns="0" bIns="0" anchor="ctr"/>
          <a:lstStyle/>
          <a:p>
            <a:pPr marL="342900" indent="-342900" algn="ctr"/>
            <a:r>
              <a:rPr lang="en-US" sz="1200"/>
              <a:t>Stage-2 (Uniform Filed): Precipitation</a:t>
            </a:r>
          </a:p>
        </p:txBody>
      </p:sp>
      <p:sp>
        <p:nvSpPr>
          <p:cNvPr id="12" name="Title 11"/>
          <p:cNvSpPr>
            <a:spLocks noGrp="1"/>
          </p:cNvSpPr>
          <p:nvPr>
            <p:ph type="title"/>
          </p:nvPr>
        </p:nvSpPr>
        <p:spPr/>
        <p:txBody>
          <a:bodyPr/>
          <a:lstStyle/>
          <a:p>
            <a:endParaRPr lang="en-US"/>
          </a:p>
        </p:txBody>
      </p:sp>
      <p:sp>
        <p:nvSpPr>
          <p:cNvPr id="13" name="Rectangle 21"/>
          <p:cNvSpPr txBox="1">
            <a:spLocks noChangeArrowheads="1"/>
          </p:cNvSpPr>
          <p:nvPr/>
        </p:nvSpPr>
        <p:spPr bwMode="auto">
          <a:xfrm>
            <a:off x="1143000" y="0"/>
            <a:ext cx="68326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smtClean="0">
                <a:ln>
                  <a:noFill/>
                </a:ln>
                <a:solidFill>
                  <a:srgbClr val="FFFF00"/>
                </a:solidFill>
                <a:effectLst/>
                <a:uLnTx/>
                <a:uFillTx/>
                <a:latin typeface="+mj-lt"/>
                <a:ea typeface="+mj-ea"/>
                <a:cs typeface="+mj-cs"/>
              </a:rPr>
              <a:t>Multi-Stage Collector - MSC™  </a:t>
            </a:r>
            <a:endParaRPr kumimoji="0" lang="en-US" sz="32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a:spLocks noGrp="1"/>
          </p:cNvSpPr>
          <p:nvPr>
            <p:ph type="ftr" sz="quarter" idx="11"/>
          </p:nvPr>
        </p:nvSpPr>
        <p:spPr/>
        <p:txBody>
          <a:bodyPr/>
          <a:lstStyle/>
          <a:p>
            <a:r>
              <a:rPr lang="en-AU"/>
              <a:t>Allied Environmental Technologies, Inc. - MSC™ Development</a:t>
            </a:r>
          </a:p>
        </p:txBody>
      </p:sp>
      <p:sp>
        <p:nvSpPr>
          <p:cNvPr id="15" name="Slide Number Placeholder 6"/>
          <p:cNvSpPr>
            <a:spLocks noGrp="1"/>
          </p:cNvSpPr>
          <p:nvPr>
            <p:ph type="sldNum" sz="quarter" idx="12"/>
          </p:nvPr>
        </p:nvSpPr>
        <p:spPr/>
        <p:txBody>
          <a:bodyPr/>
          <a:lstStyle/>
          <a:p>
            <a:pPr lvl="1"/>
            <a:fld id="{BC6CDB3B-1BDC-4E72-9F1F-DC6ED49125DC}" type="slidenum">
              <a:rPr lang="en-AU"/>
              <a:pPr lvl="1"/>
              <a:t>26</a:t>
            </a:fld>
            <a:endParaRPr lang="en-AU"/>
          </a:p>
        </p:txBody>
      </p:sp>
      <p:pic>
        <p:nvPicPr>
          <p:cNvPr id="762902" name="Picture 22" descr="Electric-Filed"/>
          <p:cNvPicPr>
            <a:picLocks noChangeAspect="1" noChangeArrowheads="1"/>
          </p:cNvPicPr>
          <p:nvPr/>
        </p:nvPicPr>
        <p:blipFill>
          <a:blip r:embed="rId3" cstate="print"/>
          <a:srcRect/>
          <a:stretch>
            <a:fillRect/>
          </a:stretch>
        </p:blipFill>
        <p:spPr bwMode="auto">
          <a:xfrm>
            <a:off x="4352925" y="3573463"/>
            <a:ext cx="4408488" cy="2641600"/>
          </a:xfrm>
          <a:prstGeom prst="rect">
            <a:avLst/>
          </a:prstGeom>
          <a:noFill/>
        </p:spPr>
      </p:pic>
      <p:sp>
        <p:nvSpPr>
          <p:cNvPr id="762891" name="AutoShape 11"/>
          <p:cNvSpPr>
            <a:spLocks noChangeArrowheads="1"/>
          </p:cNvSpPr>
          <p:nvPr/>
        </p:nvSpPr>
        <p:spPr bwMode="auto">
          <a:xfrm>
            <a:off x="4927600" y="1050925"/>
            <a:ext cx="4000500" cy="2239963"/>
          </a:xfrm>
          <a:prstGeom prst="wedgeRoundRectCallout">
            <a:avLst>
              <a:gd name="adj1" fmla="val -41546"/>
              <a:gd name="adj2" fmla="val 110310"/>
              <a:gd name="adj3" fmla="val 16667"/>
            </a:avLst>
          </a:prstGeom>
          <a:solidFill>
            <a:srgbClr val="FFFF00"/>
          </a:solidFill>
          <a:ln w="9525" algn="ctr">
            <a:solidFill>
              <a:srgbClr val="FF0000"/>
            </a:solidFill>
            <a:miter lim="800000"/>
            <a:headEnd/>
            <a:tailEnd/>
          </a:ln>
          <a:effectLst>
            <a:outerShdw dist="35921" dir="2700000" algn="ctr" rotWithShape="0">
              <a:schemeClr val="bg2"/>
            </a:outerShdw>
          </a:effectLst>
        </p:spPr>
        <p:txBody>
          <a:bodyPr lIns="92075" tIns="46038" rIns="92075" bIns="46038"/>
          <a:lstStyle/>
          <a:p>
            <a:pPr marL="342900" indent="-342900">
              <a:lnSpc>
                <a:spcPct val="80000"/>
              </a:lnSpc>
              <a:spcAft>
                <a:spcPct val="20000"/>
              </a:spcAft>
            </a:pPr>
            <a:r>
              <a:rPr lang="en-US" sz="2000">
                <a:solidFill>
                  <a:schemeClr val="tx1"/>
                </a:solidFill>
              </a:rPr>
              <a:t>The center region of uniform field on the other hand acts in a manner similar to the field between parallel capacitor plates with charged dust particles collecting on the plates</a:t>
            </a:r>
            <a:r>
              <a:rPr lang="en-US" sz="2000"/>
              <a:t> </a:t>
            </a:r>
          </a:p>
        </p:txBody>
      </p:sp>
      <p:sp>
        <p:nvSpPr>
          <p:cNvPr id="762890" name="AutoShape 10"/>
          <p:cNvSpPr>
            <a:spLocks noChangeArrowheads="1"/>
          </p:cNvSpPr>
          <p:nvPr/>
        </p:nvSpPr>
        <p:spPr bwMode="auto">
          <a:xfrm>
            <a:off x="184150" y="1852613"/>
            <a:ext cx="3184525" cy="4216414"/>
          </a:xfrm>
          <a:prstGeom prst="wedgeRoundRectCallout">
            <a:avLst>
              <a:gd name="adj1" fmla="val 93116"/>
              <a:gd name="adj2" fmla="val 23464"/>
              <a:gd name="adj3" fmla="val 16667"/>
            </a:avLst>
          </a:prstGeom>
          <a:solidFill>
            <a:srgbClr val="FFFF00"/>
          </a:solidFill>
          <a:ln w="9525" algn="ctr">
            <a:solidFill>
              <a:srgbClr val="FF0000"/>
            </a:solidFill>
            <a:miter lim="800000"/>
            <a:headEnd/>
            <a:tailEnd/>
          </a:ln>
          <a:effectLst>
            <a:outerShdw dist="35921" dir="2700000" algn="ctr" rotWithShape="0">
              <a:schemeClr val="bg2"/>
            </a:outerShdw>
          </a:effectLst>
        </p:spPr>
        <p:txBody>
          <a:bodyPr lIns="92075" tIns="46038" rIns="92075" bIns="46038"/>
          <a:lstStyle/>
          <a:p>
            <a:pPr marL="342900" indent="-342900"/>
            <a:r>
              <a:rPr lang="en-US" sz="2000" dirty="0">
                <a:solidFill>
                  <a:schemeClr val="tx1"/>
                </a:solidFill>
              </a:rPr>
              <a:t>At sufficiently high field strength in this </a:t>
            </a:r>
            <a:r>
              <a:rPr lang="en-US" sz="2000" dirty="0" err="1">
                <a:solidFill>
                  <a:schemeClr val="tx1"/>
                </a:solidFill>
              </a:rPr>
              <a:t>non‑uniform</a:t>
            </a:r>
            <a:r>
              <a:rPr lang="en-US" sz="2000" dirty="0">
                <a:solidFill>
                  <a:schemeClr val="tx1"/>
                </a:solidFill>
              </a:rPr>
              <a:t> field region, a corona discharge can take place between the electrode and the plates acting as an ion-charging source for dust particles passing through it</a:t>
            </a:r>
          </a:p>
        </p:txBody>
      </p:sp>
      <p:sp>
        <p:nvSpPr>
          <p:cNvPr id="762903" name="AutoShape 23"/>
          <p:cNvSpPr>
            <a:spLocks noChangeArrowheads="1"/>
          </p:cNvSpPr>
          <p:nvPr/>
        </p:nvSpPr>
        <p:spPr bwMode="auto">
          <a:xfrm>
            <a:off x="4940300" y="1041400"/>
            <a:ext cx="4000500" cy="2239963"/>
          </a:xfrm>
          <a:prstGeom prst="wedgeRoundRectCallout">
            <a:avLst>
              <a:gd name="adj1" fmla="val -11269"/>
              <a:gd name="adj2" fmla="val 98051"/>
              <a:gd name="adj3" fmla="val 16667"/>
            </a:avLst>
          </a:prstGeom>
          <a:solidFill>
            <a:srgbClr val="FFFF00"/>
          </a:solidFill>
          <a:ln w="9525" algn="ctr">
            <a:solidFill>
              <a:srgbClr val="FF0000"/>
            </a:solidFill>
            <a:miter lim="800000"/>
            <a:headEnd/>
            <a:tailEnd/>
          </a:ln>
          <a:effectLst>
            <a:outerShdw dist="35921" dir="2700000" algn="ctr" rotWithShape="0">
              <a:schemeClr val="bg2"/>
            </a:outerShdw>
          </a:effectLst>
        </p:spPr>
        <p:txBody>
          <a:bodyPr lIns="92075" tIns="46038" rIns="92075" bIns="46038"/>
          <a:lstStyle/>
          <a:p>
            <a:pPr marL="342900" indent="-342900">
              <a:lnSpc>
                <a:spcPct val="80000"/>
              </a:lnSpc>
              <a:spcAft>
                <a:spcPct val="20000"/>
              </a:spcAft>
            </a:pPr>
            <a:r>
              <a:rPr lang="en-US" sz="2000">
                <a:solidFill>
                  <a:schemeClr val="tx1"/>
                </a:solidFill>
              </a:rPr>
              <a:t>The center region of uniform field on the other hand acts in a manner similar to the field between parallel capacitor plates with charged dust particles collecting on the plates of opposite polarity</a:t>
            </a:r>
            <a:endParaRPr lang="en-US" sz="2000"/>
          </a:p>
        </p:txBody>
      </p:sp>
      <p:sp>
        <p:nvSpPr>
          <p:cNvPr id="762904" name="Rectangle 24"/>
          <p:cNvSpPr>
            <a:spLocks noGrp="1" noChangeArrowheads="1"/>
          </p:cNvSpPr>
          <p:nvPr>
            <p:ph type="body" idx="1"/>
          </p:nvPr>
        </p:nvSpPr>
        <p:spPr>
          <a:xfrm flipH="1">
            <a:off x="7543800" y="3976688"/>
            <a:ext cx="287338" cy="458787"/>
          </a:xfrm>
          <a:noFill/>
          <a:ln/>
        </p:spPr>
        <p:txBody>
          <a:bodyPr lIns="0" tIns="0" rIns="0" bIns="0" anchor="ctr" anchorCtr="1"/>
          <a:lstStyle/>
          <a:p>
            <a:pPr>
              <a:buFont typeface="Wingdings" pitchFamily="2" charset="2"/>
              <a:buNone/>
            </a:pPr>
            <a:r>
              <a:rPr lang="en-US">
                <a:solidFill>
                  <a:srgbClr val="FF0000"/>
                </a:solidFill>
              </a:rPr>
              <a:t>+</a:t>
            </a:r>
          </a:p>
        </p:txBody>
      </p:sp>
      <p:sp>
        <p:nvSpPr>
          <p:cNvPr id="762905" name="Rectangle 25"/>
          <p:cNvSpPr>
            <a:spLocks noChangeArrowheads="1"/>
          </p:cNvSpPr>
          <p:nvPr/>
        </p:nvSpPr>
        <p:spPr bwMode="auto">
          <a:xfrm flipH="1">
            <a:off x="7621588" y="5441950"/>
            <a:ext cx="287337"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762906" name="Rectangle 26"/>
          <p:cNvSpPr>
            <a:spLocks noChangeArrowheads="1"/>
          </p:cNvSpPr>
          <p:nvPr/>
        </p:nvSpPr>
        <p:spPr bwMode="auto">
          <a:xfrm flipH="1">
            <a:off x="5135563" y="4678363"/>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762907" name="Rectangle 27"/>
          <p:cNvSpPr>
            <a:spLocks noChangeArrowheads="1"/>
          </p:cNvSpPr>
          <p:nvPr/>
        </p:nvSpPr>
        <p:spPr bwMode="auto">
          <a:xfrm flipH="1">
            <a:off x="6300788" y="4700588"/>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762908" name="Rectangle 28"/>
          <p:cNvSpPr>
            <a:spLocks noChangeArrowheads="1"/>
          </p:cNvSpPr>
          <p:nvPr/>
        </p:nvSpPr>
        <p:spPr bwMode="auto">
          <a:xfrm flipH="1">
            <a:off x="7581900" y="4700588"/>
            <a:ext cx="287338"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762910" name="Rectangle 30"/>
          <p:cNvSpPr>
            <a:spLocks noChangeArrowheads="1"/>
          </p:cNvSpPr>
          <p:nvPr/>
        </p:nvSpPr>
        <p:spPr bwMode="auto">
          <a:xfrm flipH="1">
            <a:off x="5165725" y="5432425"/>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762911" name="Rectangle 31"/>
          <p:cNvSpPr>
            <a:spLocks noChangeArrowheads="1"/>
          </p:cNvSpPr>
          <p:nvPr/>
        </p:nvSpPr>
        <p:spPr bwMode="auto">
          <a:xfrm flipH="1">
            <a:off x="5119688" y="4106863"/>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17" name="Rectangle 21"/>
          <p:cNvSpPr>
            <a:spLocks noGrp="1" noChangeArrowheads="1"/>
          </p:cNvSpPr>
          <p:nvPr>
            <p:ph type="title"/>
          </p:nvPr>
        </p:nvSpPr>
        <p:spPr>
          <a:xfrm>
            <a:off x="1143000" y="0"/>
            <a:ext cx="6832600" cy="1143000"/>
          </a:xfrm>
          <a:noFill/>
          <a:ln/>
        </p:spPr>
        <p:txBody>
          <a:bodyPr/>
          <a:lstStyle/>
          <a:p>
            <a:r>
              <a:rPr lang="en-US" dirty="0">
                <a:solidFill>
                  <a:srgbClr val="FFFF00"/>
                </a:solidFill>
              </a:rPr>
              <a:t>Multi-Stage Collector - MSC™  </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6"/>
          <p:cNvSpPr>
            <a:spLocks noGrp="1"/>
          </p:cNvSpPr>
          <p:nvPr>
            <p:ph type="ftr" sz="quarter" idx="11"/>
          </p:nvPr>
        </p:nvSpPr>
        <p:spPr/>
        <p:txBody>
          <a:bodyPr/>
          <a:lstStyle/>
          <a:p>
            <a:r>
              <a:rPr lang="en-AU"/>
              <a:t>Allied Environmental Technologies, Inc. - MSC™ Development</a:t>
            </a:r>
          </a:p>
        </p:txBody>
      </p:sp>
      <p:sp>
        <p:nvSpPr>
          <p:cNvPr id="43" name="Slide Number Placeholder 7"/>
          <p:cNvSpPr>
            <a:spLocks noGrp="1"/>
          </p:cNvSpPr>
          <p:nvPr>
            <p:ph type="sldNum" sz="quarter" idx="12"/>
          </p:nvPr>
        </p:nvSpPr>
        <p:spPr/>
        <p:txBody>
          <a:bodyPr/>
          <a:lstStyle/>
          <a:p>
            <a:pPr lvl="1"/>
            <a:fld id="{7178AF9C-76D3-4719-98A3-0813ABF318AF}" type="slidenum">
              <a:rPr lang="en-AU"/>
              <a:pPr lvl="1"/>
              <a:t>27</a:t>
            </a:fld>
            <a:endParaRPr lang="en-AU"/>
          </a:p>
        </p:txBody>
      </p:sp>
      <p:sp>
        <p:nvSpPr>
          <p:cNvPr id="854032" name="AutoShape 16"/>
          <p:cNvSpPr>
            <a:spLocks noChangeArrowheads="1"/>
          </p:cNvSpPr>
          <p:nvPr/>
        </p:nvSpPr>
        <p:spPr bwMode="auto">
          <a:xfrm>
            <a:off x="1654175" y="3717925"/>
            <a:ext cx="1211263" cy="1257300"/>
          </a:xfrm>
          <a:custGeom>
            <a:avLst/>
            <a:gdLst>
              <a:gd name="G0" fmla="+- 906 0 0"/>
              <a:gd name="G1" fmla="+- 21600 0 906"/>
              <a:gd name="G2" fmla="+- 21600 0 9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06" y="10800"/>
                </a:moveTo>
                <a:cubicBezTo>
                  <a:pt x="906" y="16264"/>
                  <a:pt x="5336" y="20694"/>
                  <a:pt x="10800" y="20694"/>
                </a:cubicBezTo>
                <a:cubicBezTo>
                  <a:pt x="16264" y="20694"/>
                  <a:pt x="20694" y="16264"/>
                  <a:pt x="20694" y="10800"/>
                </a:cubicBezTo>
                <a:cubicBezTo>
                  <a:pt x="20694" y="5336"/>
                  <a:pt x="16264" y="906"/>
                  <a:pt x="10800" y="906"/>
                </a:cubicBezTo>
                <a:cubicBezTo>
                  <a:pt x="5336" y="906"/>
                  <a:pt x="906" y="5336"/>
                  <a:pt x="906" y="10800"/>
                </a:cubicBezTo>
                <a:close/>
              </a:path>
            </a:pathLst>
          </a:custGeom>
          <a:solidFill>
            <a:srgbClr val="FFFF00"/>
          </a:solidFill>
          <a:ln w="9525" algn="ctr">
            <a:solidFill>
              <a:srgbClr val="FF0000"/>
            </a:solidFill>
            <a:round/>
            <a:headEnd/>
            <a:tailEnd/>
          </a:ln>
          <a:effectLst/>
        </p:spPr>
        <p:txBody>
          <a:bodyPr wrap="none" lIns="92075" tIns="46038" rIns="92075" bIns="46038" anchor="ctr"/>
          <a:lstStyle/>
          <a:p>
            <a:endParaRPr lang="en-US"/>
          </a:p>
        </p:txBody>
      </p:sp>
      <p:sp>
        <p:nvSpPr>
          <p:cNvPr id="854018" name="Rectangle 2"/>
          <p:cNvSpPr>
            <a:spLocks noGrp="1" noChangeArrowheads="1"/>
          </p:cNvSpPr>
          <p:nvPr>
            <p:ph type="title"/>
          </p:nvPr>
        </p:nvSpPr>
        <p:spPr>
          <a:xfrm>
            <a:off x="1166813" y="182563"/>
            <a:ext cx="6673320" cy="1143000"/>
          </a:xfrm>
        </p:spPr>
        <p:txBody>
          <a:bodyPr/>
          <a:lstStyle/>
          <a:p>
            <a:r>
              <a:rPr lang="en-US" sz="2800" dirty="0" smtClean="0">
                <a:solidFill>
                  <a:srgbClr val="FFFF00"/>
                </a:solidFill>
              </a:rPr>
              <a:t>MSC™ Effectively Deals with Bi-Polar Charges</a:t>
            </a:r>
            <a:endParaRPr lang="en-US" sz="2800" dirty="0">
              <a:solidFill>
                <a:srgbClr val="FFFF00"/>
              </a:solidFill>
            </a:endParaRPr>
          </a:p>
        </p:txBody>
      </p:sp>
      <p:sp>
        <p:nvSpPr>
          <p:cNvPr id="854019" name="Rectangle 3"/>
          <p:cNvSpPr>
            <a:spLocks noChangeArrowheads="1"/>
          </p:cNvSpPr>
          <p:nvPr/>
        </p:nvSpPr>
        <p:spPr bwMode="auto">
          <a:xfrm>
            <a:off x="0" y="1973263"/>
            <a:ext cx="9144000" cy="0"/>
          </a:xfrm>
          <a:prstGeom prst="rect">
            <a:avLst/>
          </a:prstGeom>
          <a:noFill/>
          <a:ln w="38100" cmpd="dbl" algn="ctr">
            <a:noFill/>
            <a:miter lim="800000"/>
            <a:headEnd/>
            <a:tailEnd/>
          </a:ln>
          <a:effectLst>
            <a:outerShdw dist="35921" dir="2700000" algn="ctr" rotWithShape="0">
              <a:schemeClr val="bg2"/>
            </a:outerShdw>
          </a:effectLst>
        </p:spPr>
        <p:txBody>
          <a:bodyPr wrap="none" lIns="92075" tIns="46038" rIns="92075" bIns="46038" anchor="ctr">
            <a:spAutoFit/>
          </a:bodyPr>
          <a:lstStyle/>
          <a:p>
            <a:endParaRPr lang="en-US"/>
          </a:p>
        </p:txBody>
      </p:sp>
      <p:graphicFrame>
        <p:nvGraphicFramePr>
          <p:cNvPr id="854020" name="Object 4"/>
          <p:cNvGraphicFramePr>
            <a:graphicFrameLocks noChangeAspect="1"/>
          </p:cNvGraphicFramePr>
          <p:nvPr/>
        </p:nvGraphicFramePr>
        <p:xfrm>
          <a:off x="1414374" y="1555051"/>
          <a:ext cx="6288087" cy="4710112"/>
        </p:xfrm>
        <a:graphic>
          <a:graphicData uri="http://schemas.openxmlformats.org/presentationml/2006/ole">
            <p:oleObj spid="_x0000_s854020" name="Slide" r:id="rId4" imgW="3996669" imgH="2996250" progId="PowerPoint.Slide.8">
              <p:embed/>
            </p:oleObj>
          </a:graphicData>
        </a:graphic>
      </p:graphicFrame>
      <p:sp>
        <p:nvSpPr>
          <p:cNvPr id="854022" name="Oval 6"/>
          <p:cNvSpPr>
            <a:spLocks noChangeArrowheads="1"/>
          </p:cNvSpPr>
          <p:nvPr/>
        </p:nvSpPr>
        <p:spPr bwMode="auto">
          <a:xfrm>
            <a:off x="2095500" y="2376488"/>
            <a:ext cx="330200" cy="890587"/>
          </a:xfrm>
          <a:prstGeom prst="ellipse">
            <a:avLst/>
          </a:prstGeom>
          <a:solidFill>
            <a:schemeClr val="folHlink"/>
          </a:solidFill>
          <a:ln w="9525" algn="ctr">
            <a:solidFill>
              <a:srgbClr val="FF0000"/>
            </a:solidFill>
            <a:round/>
            <a:headEnd/>
            <a:tailEnd/>
          </a:ln>
          <a:effectLst/>
        </p:spPr>
        <p:txBody>
          <a:bodyPr wrap="none" lIns="92075" tIns="46038" rIns="92075" bIns="46038" anchor="ctr"/>
          <a:lstStyle/>
          <a:p>
            <a:endParaRPr lang="en-US"/>
          </a:p>
        </p:txBody>
      </p:sp>
      <p:sp>
        <p:nvSpPr>
          <p:cNvPr id="854024" name="Oval 8"/>
          <p:cNvSpPr>
            <a:spLocks noChangeArrowheads="1"/>
          </p:cNvSpPr>
          <p:nvPr/>
        </p:nvSpPr>
        <p:spPr bwMode="auto">
          <a:xfrm>
            <a:off x="2865438" y="2644775"/>
            <a:ext cx="411162" cy="411163"/>
          </a:xfrm>
          <a:prstGeom prst="ellipse">
            <a:avLst/>
          </a:prstGeom>
          <a:solidFill>
            <a:srgbClr val="33CC33"/>
          </a:solidFill>
          <a:ln w="9525" algn="ctr">
            <a:noFill/>
            <a:round/>
            <a:headEnd/>
            <a:tailEnd/>
          </a:ln>
          <a:effectLst/>
        </p:spPr>
        <p:txBody>
          <a:bodyPr wrap="none" lIns="92075" tIns="46038" rIns="92075" bIns="46038" anchor="ctr"/>
          <a:lstStyle/>
          <a:p>
            <a:endParaRPr lang="en-US"/>
          </a:p>
        </p:txBody>
      </p:sp>
      <p:sp>
        <p:nvSpPr>
          <p:cNvPr id="854025" name="Oval 9"/>
          <p:cNvSpPr>
            <a:spLocks noChangeArrowheads="1"/>
          </p:cNvSpPr>
          <p:nvPr/>
        </p:nvSpPr>
        <p:spPr bwMode="auto">
          <a:xfrm>
            <a:off x="5834063" y="2551113"/>
            <a:ext cx="411162" cy="411162"/>
          </a:xfrm>
          <a:prstGeom prst="ellipse">
            <a:avLst/>
          </a:prstGeom>
          <a:solidFill>
            <a:srgbClr val="33CC33"/>
          </a:solidFill>
          <a:ln w="9525" algn="ctr">
            <a:noFill/>
            <a:round/>
            <a:headEnd/>
            <a:tailEnd/>
          </a:ln>
          <a:effectLst/>
        </p:spPr>
        <p:txBody>
          <a:bodyPr wrap="none" lIns="92075" tIns="46038" rIns="92075" bIns="46038" anchor="ctr"/>
          <a:lstStyle/>
          <a:p>
            <a:endParaRPr lang="en-US"/>
          </a:p>
        </p:txBody>
      </p:sp>
      <p:sp>
        <p:nvSpPr>
          <p:cNvPr id="854026" name="Line 10"/>
          <p:cNvSpPr>
            <a:spLocks noChangeShapeType="1"/>
          </p:cNvSpPr>
          <p:nvPr/>
        </p:nvSpPr>
        <p:spPr bwMode="auto">
          <a:xfrm flipH="1">
            <a:off x="2590800" y="2849563"/>
            <a:ext cx="182563" cy="1587"/>
          </a:xfrm>
          <a:prstGeom prst="line">
            <a:avLst/>
          </a:prstGeom>
          <a:noFill/>
          <a:ln w="12700">
            <a:solidFill>
              <a:schemeClr val="tx1"/>
            </a:solidFill>
            <a:round/>
            <a:headEnd/>
            <a:tailEnd type="triangle" w="med" len="med"/>
          </a:ln>
          <a:effectLst/>
        </p:spPr>
        <p:txBody>
          <a:bodyPr lIns="92075" tIns="46038" rIns="92075" bIns="46038"/>
          <a:lstStyle/>
          <a:p>
            <a:endParaRPr lang="en-US"/>
          </a:p>
        </p:txBody>
      </p:sp>
      <p:sp>
        <p:nvSpPr>
          <p:cNvPr id="854027" name="Line 11"/>
          <p:cNvSpPr>
            <a:spLocks noChangeShapeType="1"/>
          </p:cNvSpPr>
          <p:nvPr/>
        </p:nvSpPr>
        <p:spPr bwMode="auto">
          <a:xfrm flipH="1">
            <a:off x="5494338" y="2781300"/>
            <a:ext cx="182562" cy="0"/>
          </a:xfrm>
          <a:prstGeom prst="line">
            <a:avLst/>
          </a:prstGeom>
          <a:noFill/>
          <a:ln w="12700">
            <a:solidFill>
              <a:srgbClr val="000000"/>
            </a:solidFill>
            <a:round/>
            <a:headEnd/>
            <a:tailEnd type="triangle" w="med" len="med"/>
          </a:ln>
          <a:effectLst/>
        </p:spPr>
        <p:txBody>
          <a:bodyPr lIns="92075" tIns="46038" rIns="92075" bIns="46038"/>
          <a:lstStyle/>
          <a:p>
            <a:endParaRPr lang="en-US"/>
          </a:p>
        </p:txBody>
      </p:sp>
      <p:sp>
        <p:nvSpPr>
          <p:cNvPr id="854028" name="Text Box 12"/>
          <p:cNvSpPr txBox="1">
            <a:spLocks noChangeArrowheads="1"/>
          </p:cNvSpPr>
          <p:nvPr/>
        </p:nvSpPr>
        <p:spPr bwMode="auto">
          <a:xfrm>
            <a:off x="2978150" y="2827338"/>
            <a:ext cx="184150" cy="457200"/>
          </a:xfrm>
          <a:prstGeom prst="rect">
            <a:avLst/>
          </a:prstGeom>
          <a:noFill/>
          <a:ln w="9525" algn="ctr">
            <a:noFill/>
            <a:miter lim="800000"/>
            <a:headEnd/>
            <a:tailEnd/>
          </a:ln>
          <a:effectLst>
            <a:outerShdw dist="35921" dir="2700000" algn="ctr" rotWithShape="0">
              <a:schemeClr val="bg2"/>
            </a:outerShdw>
          </a:effectLst>
        </p:spPr>
        <p:txBody>
          <a:bodyPr lIns="92075" tIns="46038" rIns="92075" bIns="46038">
            <a:spAutoFit/>
          </a:bodyPr>
          <a:lstStyle/>
          <a:p>
            <a:pPr marL="342900" indent="-342900">
              <a:spcBef>
                <a:spcPct val="50000"/>
              </a:spcBef>
            </a:pPr>
            <a:endParaRPr lang="en-US"/>
          </a:p>
        </p:txBody>
      </p:sp>
      <p:sp>
        <p:nvSpPr>
          <p:cNvPr id="854029" name="Text Box 13"/>
          <p:cNvSpPr txBox="1">
            <a:spLocks noChangeArrowheads="1"/>
          </p:cNvSpPr>
          <p:nvPr/>
        </p:nvSpPr>
        <p:spPr bwMode="auto">
          <a:xfrm>
            <a:off x="2911475" y="2574925"/>
            <a:ext cx="319088" cy="457200"/>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a:solidFill>
                  <a:schemeClr val="tx1"/>
                </a:solidFill>
              </a:rPr>
              <a:t>-</a:t>
            </a:r>
          </a:p>
        </p:txBody>
      </p:sp>
      <p:sp>
        <p:nvSpPr>
          <p:cNvPr id="854030" name="Text Box 14"/>
          <p:cNvSpPr txBox="1">
            <a:spLocks noChangeArrowheads="1"/>
          </p:cNvSpPr>
          <p:nvPr/>
        </p:nvSpPr>
        <p:spPr bwMode="auto">
          <a:xfrm>
            <a:off x="5859463" y="2508250"/>
            <a:ext cx="320675" cy="457200"/>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a:t>+</a:t>
            </a:r>
          </a:p>
        </p:txBody>
      </p:sp>
      <p:sp>
        <p:nvSpPr>
          <p:cNvPr id="854031" name="AutoShape 15"/>
          <p:cNvSpPr>
            <a:spLocks noChangeArrowheads="1"/>
          </p:cNvSpPr>
          <p:nvPr/>
        </p:nvSpPr>
        <p:spPr bwMode="auto">
          <a:xfrm>
            <a:off x="1654175" y="3738563"/>
            <a:ext cx="1200150" cy="1266825"/>
          </a:xfrm>
          <a:custGeom>
            <a:avLst/>
            <a:gdLst>
              <a:gd name="G0" fmla="+- 10800 0 0"/>
              <a:gd name="G1" fmla="+- 21600 0 10800"/>
              <a:gd name="G2" fmla="+- 21600 0 10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chemeClr val="folHlink"/>
          </a:solidFill>
          <a:ln w="9525" algn="ctr">
            <a:solidFill>
              <a:schemeClr val="tx1"/>
            </a:solidFill>
            <a:round/>
            <a:headEnd/>
            <a:tailEnd/>
          </a:ln>
          <a:effectLst/>
        </p:spPr>
        <p:txBody>
          <a:bodyPr wrap="none" lIns="92075" tIns="46038" rIns="92075" bIns="46038" anchor="ctr"/>
          <a:lstStyle/>
          <a:p>
            <a:endParaRPr lang="en-US"/>
          </a:p>
        </p:txBody>
      </p:sp>
      <p:sp>
        <p:nvSpPr>
          <p:cNvPr id="854033" name="AutoShape 17"/>
          <p:cNvSpPr>
            <a:spLocks noChangeArrowheads="1"/>
          </p:cNvSpPr>
          <p:nvPr/>
        </p:nvSpPr>
        <p:spPr bwMode="auto">
          <a:xfrm rot="2762442">
            <a:off x="1692275" y="3429000"/>
            <a:ext cx="166688" cy="928688"/>
          </a:xfrm>
          <a:prstGeom prst="curvedRightArrow">
            <a:avLst>
              <a:gd name="adj1" fmla="val 38097"/>
              <a:gd name="adj2" fmla="val 149525"/>
              <a:gd name="adj3" fmla="val 33333"/>
            </a:avLst>
          </a:prstGeom>
          <a:solidFill>
            <a:schemeClr val="hlink"/>
          </a:solidFill>
          <a:ln w="9525">
            <a:solidFill>
              <a:schemeClr val="accent2"/>
            </a:solidFill>
            <a:miter lim="800000"/>
            <a:headEnd/>
            <a:tailEnd/>
          </a:ln>
          <a:effectLst/>
        </p:spPr>
        <p:txBody>
          <a:bodyPr wrap="none" lIns="92075" tIns="46038" rIns="92075" bIns="46038" anchor="ctr"/>
          <a:lstStyle/>
          <a:p>
            <a:endParaRPr lang="en-US"/>
          </a:p>
        </p:txBody>
      </p:sp>
      <p:sp>
        <p:nvSpPr>
          <p:cNvPr id="854034" name="AutoShape 18"/>
          <p:cNvSpPr>
            <a:spLocks noChangeArrowheads="1"/>
          </p:cNvSpPr>
          <p:nvPr/>
        </p:nvSpPr>
        <p:spPr bwMode="auto">
          <a:xfrm rot="2576236">
            <a:off x="3117850" y="3573463"/>
            <a:ext cx="203200" cy="1746250"/>
          </a:xfrm>
          <a:prstGeom prst="curvedLeftArrow">
            <a:avLst>
              <a:gd name="adj1" fmla="val 76787"/>
              <a:gd name="adj2" fmla="val 248662"/>
              <a:gd name="adj3" fmla="val 23736"/>
            </a:avLst>
          </a:prstGeom>
          <a:solidFill>
            <a:schemeClr val="hlink"/>
          </a:solidFill>
          <a:ln w="9525">
            <a:solidFill>
              <a:schemeClr val="accent2"/>
            </a:solidFill>
            <a:miter lim="800000"/>
            <a:headEnd/>
            <a:tailEnd/>
          </a:ln>
          <a:effectLst/>
        </p:spPr>
        <p:txBody>
          <a:bodyPr wrap="none" lIns="92075" tIns="46038" rIns="92075" bIns="46038" anchor="ctr"/>
          <a:lstStyle/>
          <a:p>
            <a:endParaRPr lang="en-US"/>
          </a:p>
        </p:txBody>
      </p:sp>
      <p:sp>
        <p:nvSpPr>
          <p:cNvPr id="854035" name="AutoShape 19"/>
          <p:cNvSpPr>
            <a:spLocks noChangeArrowheads="1"/>
          </p:cNvSpPr>
          <p:nvPr/>
        </p:nvSpPr>
        <p:spPr bwMode="auto">
          <a:xfrm>
            <a:off x="1997075" y="4216400"/>
            <a:ext cx="623888" cy="411163"/>
          </a:xfrm>
          <a:prstGeom prst="curvedUpArrow">
            <a:avLst>
              <a:gd name="adj1" fmla="val 30347"/>
              <a:gd name="adj2" fmla="val 60695"/>
              <a:gd name="adj3" fmla="val 33333"/>
            </a:avLst>
          </a:prstGeom>
          <a:solidFill>
            <a:schemeClr val="bg1"/>
          </a:solidFill>
          <a:ln w="9525">
            <a:solidFill>
              <a:srgbClr val="FF0000"/>
            </a:solidFill>
            <a:miter lim="800000"/>
            <a:headEnd/>
            <a:tailEnd/>
          </a:ln>
          <a:effectLst>
            <a:outerShdw dist="35921" dir="2700000" algn="ctr" rotWithShape="0">
              <a:schemeClr val="bg2"/>
            </a:outerShdw>
          </a:effectLst>
        </p:spPr>
        <p:txBody>
          <a:bodyPr wrap="none" lIns="92075" tIns="46038" rIns="92075" bIns="46038" anchor="ctr"/>
          <a:lstStyle/>
          <a:p>
            <a:endParaRPr lang="en-US"/>
          </a:p>
        </p:txBody>
      </p:sp>
      <p:sp>
        <p:nvSpPr>
          <p:cNvPr id="854036" name="Text Box 20"/>
          <p:cNvSpPr txBox="1">
            <a:spLocks noChangeArrowheads="1"/>
          </p:cNvSpPr>
          <p:nvPr/>
        </p:nvSpPr>
        <p:spPr bwMode="auto">
          <a:xfrm>
            <a:off x="1979613" y="3911600"/>
            <a:ext cx="709612" cy="274638"/>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sz="1200"/>
              <a:t>Clean</a:t>
            </a:r>
          </a:p>
        </p:txBody>
      </p:sp>
      <p:sp>
        <p:nvSpPr>
          <p:cNvPr id="854037" name="Text Box 21"/>
          <p:cNvSpPr txBox="1">
            <a:spLocks noChangeArrowheads="1"/>
          </p:cNvSpPr>
          <p:nvPr/>
        </p:nvSpPr>
        <p:spPr bwMode="auto">
          <a:xfrm>
            <a:off x="2041525" y="4629150"/>
            <a:ext cx="473075" cy="274638"/>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sz="1200"/>
              <a:t>Gas</a:t>
            </a:r>
          </a:p>
        </p:txBody>
      </p:sp>
      <p:sp>
        <p:nvSpPr>
          <p:cNvPr id="854038" name="WordArt 22"/>
          <p:cNvSpPr>
            <a:spLocks noChangeArrowheads="1" noChangeShapeType="1" noTextEdit="1"/>
          </p:cNvSpPr>
          <p:nvPr/>
        </p:nvSpPr>
        <p:spPr bwMode="auto">
          <a:xfrm rot="-1172598">
            <a:off x="1560513" y="3535363"/>
            <a:ext cx="250825" cy="307975"/>
          </a:xfrm>
          <a:prstGeom prst="rect">
            <a:avLst/>
          </a:prstGeom>
        </p:spPr>
        <p:txBody>
          <a:bodyPr wrap="none" fromWordArt="1">
            <a:prstTxWarp prst="textSlantUp">
              <a:avLst>
                <a:gd name="adj" fmla="val 55556"/>
              </a:avLst>
            </a:prstTxWarp>
          </a:bodyPr>
          <a:lstStyle/>
          <a:p>
            <a:pPr algn="ctr"/>
            <a:r>
              <a:rPr lang="en-US" sz="800" kern="10">
                <a:ln w="9525">
                  <a:solidFill>
                    <a:srgbClr val="000000"/>
                  </a:solidFill>
                  <a:round/>
                  <a:headEnd/>
                  <a:tailEnd/>
                </a:ln>
                <a:solidFill>
                  <a:srgbClr val="000000"/>
                </a:solidFill>
                <a:latin typeface="Arial Black"/>
              </a:rPr>
              <a:t>Dust</a:t>
            </a:r>
          </a:p>
        </p:txBody>
      </p:sp>
      <p:sp>
        <p:nvSpPr>
          <p:cNvPr id="854039" name="WordArt 23"/>
          <p:cNvSpPr>
            <a:spLocks noChangeArrowheads="1" noChangeShapeType="1" noTextEdit="1"/>
          </p:cNvSpPr>
          <p:nvPr/>
        </p:nvSpPr>
        <p:spPr bwMode="auto">
          <a:xfrm>
            <a:off x="2995613" y="4329113"/>
            <a:ext cx="250825" cy="307975"/>
          </a:xfrm>
          <a:prstGeom prst="rect">
            <a:avLst/>
          </a:prstGeom>
        </p:spPr>
        <p:txBody>
          <a:bodyPr wrap="none" fromWordArt="1">
            <a:prstTxWarp prst="textSlantUp">
              <a:avLst>
                <a:gd name="adj" fmla="val 55556"/>
              </a:avLst>
            </a:prstTxWarp>
          </a:bodyPr>
          <a:lstStyle/>
          <a:p>
            <a:pPr algn="ctr"/>
            <a:r>
              <a:rPr lang="en-US" sz="800" kern="10">
                <a:ln w="9525">
                  <a:solidFill>
                    <a:srgbClr val="000000"/>
                  </a:solidFill>
                  <a:round/>
                  <a:headEnd/>
                  <a:tailEnd/>
                </a:ln>
                <a:solidFill>
                  <a:srgbClr val="000000"/>
                </a:solidFill>
                <a:latin typeface="Arial Black"/>
              </a:rPr>
              <a:t>Dust</a:t>
            </a:r>
          </a:p>
        </p:txBody>
      </p:sp>
      <p:sp>
        <p:nvSpPr>
          <p:cNvPr id="854040" name="Oval 24"/>
          <p:cNvSpPr>
            <a:spLocks noChangeArrowheads="1"/>
          </p:cNvSpPr>
          <p:nvPr/>
        </p:nvSpPr>
        <p:spPr bwMode="auto">
          <a:xfrm>
            <a:off x="4924425" y="2416175"/>
            <a:ext cx="330200" cy="890588"/>
          </a:xfrm>
          <a:prstGeom prst="ellipse">
            <a:avLst/>
          </a:prstGeom>
          <a:solidFill>
            <a:schemeClr val="folHlink"/>
          </a:solidFill>
          <a:ln w="9525" algn="ctr">
            <a:solidFill>
              <a:srgbClr val="FF0000"/>
            </a:solidFill>
            <a:round/>
            <a:headEnd/>
            <a:tailEnd/>
          </a:ln>
          <a:effectLst/>
        </p:spPr>
        <p:txBody>
          <a:bodyPr wrap="none" lIns="92075" tIns="46038" rIns="92075" bIns="46038" anchor="ctr"/>
          <a:lstStyle/>
          <a:p>
            <a:endParaRPr lang="en-US"/>
          </a:p>
        </p:txBody>
      </p:sp>
      <p:sp>
        <p:nvSpPr>
          <p:cNvPr id="854042" name="AutoShape 26"/>
          <p:cNvSpPr>
            <a:spLocks noChangeArrowheads="1"/>
          </p:cNvSpPr>
          <p:nvPr/>
        </p:nvSpPr>
        <p:spPr bwMode="auto">
          <a:xfrm>
            <a:off x="4414838" y="3754438"/>
            <a:ext cx="1244600" cy="1266825"/>
          </a:xfrm>
          <a:custGeom>
            <a:avLst/>
            <a:gdLst>
              <a:gd name="G0" fmla="+- 10800 0 0"/>
              <a:gd name="G1" fmla="+- 21600 0 10800"/>
              <a:gd name="G2" fmla="+- 21600 0 108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0800" y="10800"/>
                </a:moveTo>
                <a:cubicBezTo>
                  <a:pt x="10800" y="10800"/>
                  <a:pt x="10800" y="10800"/>
                  <a:pt x="10800" y="10800"/>
                </a:cubicBezTo>
                <a:cubicBezTo>
                  <a:pt x="10800" y="10800"/>
                  <a:pt x="10800" y="10800"/>
                  <a:pt x="10800" y="10800"/>
                </a:cubicBezTo>
                <a:cubicBezTo>
                  <a:pt x="10800" y="10800"/>
                  <a:pt x="10800" y="10800"/>
                  <a:pt x="10800" y="10800"/>
                </a:cubicBezTo>
                <a:cubicBezTo>
                  <a:pt x="10800" y="10800"/>
                  <a:pt x="10800" y="10800"/>
                  <a:pt x="10800" y="10800"/>
                </a:cubicBezTo>
                <a:close/>
              </a:path>
            </a:pathLst>
          </a:custGeom>
          <a:solidFill>
            <a:schemeClr val="folHlink"/>
          </a:solidFill>
          <a:ln w="9525" algn="ctr">
            <a:solidFill>
              <a:schemeClr val="tx1"/>
            </a:solidFill>
            <a:round/>
            <a:headEnd/>
            <a:tailEnd/>
          </a:ln>
          <a:effectLst/>
        </p:spPr>
        <p:txBody>
          <a:bodyPr wrap="none" lIns="92075" tIns="46038" rIns="92075" bIns="46038" anchor="ctr"/>
          <a:lstStyle/>
          <a:p>
            <a:endParaRPr lang="en-US"/>
          </a:p>
        </p:txBody>
      </p:sp>
      <p:sp>
        <p:nvSpPr>
          <p:cNvPr id="854041" name="AutoShape 25"/>
          <p:cNvSpPr>
            <a:spLocks noChangeArrowheads="1"/>
          </p:cNvSpPr>
          <p:nvPr/>
        </p:nvSpPr>
        <p:spPr bwMode="auto">
          <a:xfrm>
            <a:off x="4367213" y="3757613"/>
            <a:ext cx="1327150" cy="1303337"/>
          </a:xfrm>
          <a:custGeom>
            <a:avLst/>
            <a:gdLst>
              <a:gd name="G0" fmla="+- 906 0 0"/>
              <a:gd name="G1" fmla="+- 21600 0 906"/>
              <a:gd name="G2" fmla="+- 21600 0 9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06" y="10800"/>
                </a:moveTo>
                <a:cubicBezTo>
                  <a:pt x="906" y="16264"/>
                  <a:pt x="5336" y="20694"/>
                  <a:pt x="10800" y="20694"/>
                </a:cubicBezTo>
                <a:cubicBezTo>
                  <a:pt x="16264" y="20694"/>
                  <a:pt x="20694" y="16264"/>
                  <a:pt x="20694" y="10800"/>
                </a:cubicBezTo>
                <a:cubicBezTo>
                  <a:pt x="20694" y="5336"/>
                  <a:pt x="16264" y="906"/>
                  <a:pt x="10800" y="906"/>
                </a:cubicBezTo>
                <a:cubicBezTo>
                  <a:pt x="5336" y="906"/>
                  <a:pt x="906" y="5336"/>
                  <a:pt x="906" y="10800"/>
                </a:cubicBezTo>
                <a:close/>
              </a:path>
            </a:pathLst>
          </a:custGeom>
          <a:solidFill>
            <a:srgbClr val="FFFF00"/>
          </a:solidFill>
          <a:ln w="9525" algn="ctr">
            <a:solidFill>
              <a:srgbClr val="FF0000"/>
            </a:solidFill>
            <a:round/>
            <a:headEnd/>
            <a:tailEnd/>
          </a:ln>
          <a:effectLst/>
        </p:spPr>
        <p:txBody>
          <a:bodyPr wrap="none" lIns="92075" tIns="46038" rIns="92075" bIns="46038" anchor="ctr"/>
          <a:lstStyle/>
          <a:p>
            <a:endParaRPr lang="en-US"/>
          </a:p>
        </p:txBody>
      </p:sp>
      <p:sp>
        <p:nvSpPr>
          <p:cNvPr id="854044" name="AutoShape 28"/>
          <p:cNvSpPr>
            <a:spLocks noChangeArrowheads="1"/>
          </p:cNvSpPr>
          <p:nvPr/>
        </p:nvSpPr>
        <p:spPr bwMode="auto">
          <a:xfrm rot="3165713">
            <a:off x="5991226" y="3679825"/>
            <a:ext cx="158750" cy="1768475"/>
          </a:xfrm>
          <a:prstGeom prst="curvedLeftArrow">
            <a:avLst>
              <a:gd name="adj1" fmla="val 99538"/>
              <a:gd name="adj2" fmla="val 322338"/>
              <a:gd name="adj3" fmla="val 23736"/>
            </a:avLst>
          </a:prstGeom>
          <a:solidFill>
            <a:schemeClr val="hlink"/>
          </a:solidFill>
          <a:ln w="9525">
            <a:solidFill>
              <a:schemeClr val="accent2"/>
            </a:solidFill>
            <a:miter lim="800000"/>
            <a:headEnd/>
            <a:tailEnd/>
          </a:ln>
          <a:effectLst/>
        </p:spPr>
        <p:txBody>
          <a:bodyPr wrap="none" lIns="92075" tIns="46038" rIns="92075" bIns="46038" anchor="ctr"/>
          <a:lstStyle/>
          <a:p>
            <a:endParaRPr lang="en-US"/>
          </a:p>
        </p:txBody>
      </p:sp>
      <p:sp>
        <p:nvSpPr>
          <p:cNvPr id="854045" name="AutoShape 29"/>
          <p:cNvSpPr>
            <a:spLocks noChangeArrowheads="1"/>
          </p:cNvSpPr>
          <p:nvPr/>
        </p:nvSpPr>
        <p:spPr bwMode="auto">
          <a:xfrm rot="1260098">
            <a:off x="4405313" y="3429000"/>
            <a:ext cx="166687" cy="928688"/>
          </a:xfrm>
          <a:prstGeom prst="curvedRightArrow">
            <a:avLst>
              <a:gd name="adj1" fmla="val 38097"/>
              <a:gd name="adj2" fmla="val 149526"/>
              <a:gd name="adj3" fmla="val 33333"/>
            </a:avLst>
          </a:prstGeom>
          <a:solidFill>
            <a:schemeClr val="hlink"/>
          </a:solidFill>
          <a:ln w="9525">
            <a:solidFill>
              <a:schemeClr val="accent2"/>
            </a:solidFill>
            <a:miter lim="800000"/>
            <a:headEnd/>
            <a:tailEnd/>
          </a:ln>
          <a:effectLst/>
        </p:spPr>
        <p:txBody>
          <a:bodyPr wrap="none" lIns="92075" tIns="46038" rIns="92075" bIns="46038" anchor="ctr"/>
          <a:lstStyle/>
          <a:p>
            <a:endParaRPr lang="en-US"/>
          </a:p>
        </p:txBody>
      </p:sp>
      <p:sp>
        <p:nvSpPr>
          <p:cNvPr id="854046" name="AutoShape 30"/>
          <p:cNvSpPr>
            <a:spLocks noChangeArrowheads="1"/>
          </p:cNvSpPr>
          <p:nvPr/>
        </p:nvSpPr>
        <p:spPr bwMode="auto">
          <a:xfrm>
            <a:off x="4802188" y="4256088"/>
            <a:ext cx="623887" cy="411162"/>
          </a:xfrm>
          <a:prstGeom prst="curvedUpArrow">
            <a:avLst>
              <a:gd name="adj1" fmla="val 30348"/>
              <a:gd name="adj2" fmla="val 60695"/>
              <a:gd name="adj3" fmla="val 33333"/>
            </a:avLst>
          </a:prstGeom>
          <a:solidFill>
            <a:schemeClr val="bg1"/>
          </a:solidFill>
          <a:ln w="9525">
            <a:solidFill>
              <a:srgbClr val="FF0000"/>
            </a:solidFill>
            <a:miter lim="800000"/>
            <a:headEnd/>
            <a:tailEnd/>
          </a:ln>
          <a:effectLst>
            <a:outerShdw dist="35921" dir="2700000" algn="ctr" rotWithShape="0">
              <a:schemeClr val="bg2"/>
            </a:outerShdw>
          </a:effectLst>
        </p:spPr>
        <p:txBody>
          <a:bodyPr wrap="none" lIns="92075" tIns="46038" rIns="92075" bIns="46038" anchor="ctr"/>
          <a:lstStyle/>
          <a:p>
            <a:endParaRPr lang="en-US"/>
          </a:p>
        </p:txBody>
      </p:sp>
      <p:sp>
        <p:nvSpPr>
          <p:cNvPr id="854047" name="Text Box 31"/>
          <p:cNvSpPr txBox="1">
            <a:spLocks noChangeArrowheads="1"/>
          </p:cNvSpPr>
          <p:nvPr/>
        </p:nvSpPr>
        <p:spPr bwMode="auto">
          <a:xfrm>
            <a:off x="4718050" y="3951288"/>
            <a:ext cx="685800" cy="274637"/>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sz="1200"/>
              <a:t>Clean</a:t>
            </a:r>
          </a:p>
        </p:txBody>
      </p:sp>
      <p:sp>
        <p:nvSpPr>
          <p:cNvPr id="854048" name="Text Box 32"/>
          <p:cNvSpPr txBox="1">
            <a:spLocks noChangeArrowheads="1"/>
          </p:cNvSpPr>
          <p:nvPr/>
        </p:nvSpPr>
        <p:spPr bwMode="auto">
          <a:xfrm>
            <a:off x="4824413" y="4737100"/>
            <a:ext cx="473075" cy="274638"/>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sz="1200"/>
              <a:t>Gas</a:t>
            </a:r>
          </a:p>
        </p:txBody>
      </p:sp>
      <p:sp>
        <p:nvSpPr>
          <p:cNvPr id="854049" name="WordArt 33"/>
          <p:cNvSpPr>
            <a:spLocks noChangeArrowheads="1" noChangeShapeType="1" noTextEdit="1"/>
          </p:cNvSpPr>
          <p:nvPr/>
        </p:nvSpPr>
        <p:spPr bwMode="auto">
          <a:xfrm>
            <a:off x="5868988" y="4391025"/>
            <a:ext cx="250825" cy="307975"/>
          </a:xfrm>
          <a:prstGeom prst="rect">
            <a:avLst/>
          </a:prstGeom>
        </p:spPr>
        <p:txBody>
          <a:bodyPr wrap="none" fromWordArt="1">
            <a:prstTxWarp prst="textSlantUp">
              <a:avLst>
                <a:gd name="adj" fmla="val 55556"/>
              </a:avLst>
            </a:prstTxWarp>
          </a:bodyPr>
          <a:lstStyle/>
          <a:p>
            <a:pPr algn="ctr"/>
            <a:r>
              <a:rPr lang="en-US" sz="800" kern="10">
                <a:ln w="9525">
                  <a:solidFill>
                    <a:srgbClr val="000000"/>
                  </a:solidFill>
                  <a:round/>
                  <a:headEnd/>
                  <a:tailEnd/>
                </a:ln>
                <a:solidFill>
                  <a:srgbClr val="000000"/>
                </a:solidFill>
                <a:latin typeface="Arial Black"/>
              </a:rPr>
              <a:t>Dust</a:t>
            </a:r>
          </a:p>
        </p:txBody>
      </p:sp>
      <p:sp>
        <p:nvSpPr>
          <p:cNvPr id="854050" name="WordArt 34"/>
          <p:cNvSpPr>
            <a:spLocks noChangeArrowheads="1" noChangeShapeType="1" noTextEdit="1"/>
          </p:cNvSpPr>
          <p:nvPr/>
        </p:nvSpPr>
        <p:spPr bwMode="auto">
          <a:xfrm rot="-1844305">
            <a:off x="4183063" y="3552825"/>
            <a:ext cx="250825" cy="307975"/>
          </a:xfrm>
          <a:prstGeom prst="rect">
            <a:avLst/>
          </a:prstGeom>
        </p:spPr>
        <p:txBody>
          <a:bodyPr wrap="none" fromWordArt="1">
            <a:prstTxWarp prst="textSlantUp">
              <a:avLst>
                <a:gd name="adj" fmla="val 55556"/>
              </a:avLst>
            </a:prstTxWarp>
          </a:bodyPr>
          <a:lstStyle/>
          <a:p>
            <a:pPr algn="ctr"/>
            <a:r>
              <a:rPr lang="en-US" sz="800" kern="10">
                <a:ln w="9525">
                  <a:solidFill>
                    <a:srgbClr val="000000"/>
                  </a:solidFill>
                  <a:round/>
                  <a:headEnd/>
                  <a:tailEnd/>
                </a:ln>
                <a:solidFill>
                  <a:srgbClr val="000000"/>
                </a:solidFill>
                <a:latin typeface="Arial Black"/>
              </a:rPr>
              <a:t>Dust</a:t>
            </a:r>
          </a:p>
        </p:txBody>
      </p:sp>
      <p:sp>
        <p:nvSpPr>
          <p:cNvPr id="854051" name="Oval 35"/>
          <p:cNvSpPr>
            <a:spLocks noChangeArrowheads="1"/>
          </p:cNvSpPr>
          <p:nvPr/>
        </p:nvSpPr>
        <p:spPr bwMode="auto">
          <a:xfrm>
            <a:off x="5416550" y="3529013"/>
            <a:ext cx="411163" cy="411162"/>
          </a:xfrm>
          <a:prstGeom prst="ellipse">
            <a:avLst/>
          </a:prstGeom>
          <a:solidFill>
            <a:srgbClr val="33CC33"/>
          </a:solidFill>
          <a:ln w="9525" algn="ctr">
            <a:noFill/>
            <a:round/>
            <a:headEnd/>
            <a:tailEnd/>
          </a:ln>
          <a:effectLst/>
        </p:spPr>
        <p:txBody>
          <a:bodyPr wrap="none" lIns="92075" tIns="46038" rIns="92075" bIns="46038" anchor="ctr"/>
          <a:lstStyle/>
          <a:p>
            <a:endParaRPr lang="en-US"/>
          </a:p>
        </p:txBody>
      </p:sp>
      <p:sp>
        <p:nvSpPr>
          <p:cNvPr id="854052" name="Text Box 36"/>
          <p:cNvSpPr txBox="1">
            <a:spLocks noChangeArrowheads="1"/>
          </p:cNvSpPr>
          <p:nvPr/>
        </p:nvSpPr>
        <p:spPr bwMode="auto">
          <a:xfrm>
            <a:off x="5452974" y="3511417"/>
            <a:ext cx="320675" cy="457200"/>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dirty="0"/>
              <a:t>+</a:t>
            </a:r>
          </a:p>
        </p:txBody>
      </p:sp>
      <p:sp>
        <p:nvSpPr>
          <p:cNvPr id="854055" name="Text Box 39"/>
          <p:cNvSpPr txBox="1">
            <a:spLocks noChangeArrowheads="1"/>
          </p:cNvSpPr>
          <p:nvPr/>
        </p:nvSpPr>
        <p:spPr bwMode="auto">
          <a:xfrm>
            <a:off x="2493963" y="3429000"/>
            <a:ext cx="319087" cy="457200"/>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a:solidFill>
                  <a:schemeClr val="tx1"/>
                </a:solidFill>
              </a:rPr>
              <a:t>-</a:t>
            </a:r>
          </a:p>
        </p:txBody>
      </p:sp>
      <p:sp>
        <p:nvSpPr>
          <p:cNvPr id="854056" name="Oval 40"/>
          <p:cNvSpPr>
            <a:spLocks noChangeArrowheads="1"/>
          </p:cNvSpPr>
          <p:nvPr/>
        </p:nvSpPr>
        <p:spPr bwMode="auto">
          <a:xfrm>
            <a:off x="2447925" y="3429000"/>
            <a:ext cx="411163" cy="411163"/>
          </a:xfrm>
          <a:prstGeom prst="ellipse">
            <a:avLst/>
          </a:prstGeom>
          <a:solidFill>
            <a:srgbClr val="33CC33"/>
          </a:solidFill>
          <a:ln w="9525" algn="ctr">
            <a:noFill/>
            <a:round/>
            <a:headEnd/>
            <a:tailEnd/>
          </a:ln>
          <a:effectLst/>
        </p:spPr>
        <p:txBody>
          <a:bodyPr wrap="none" lIns="92075" tIns="46038" rIns="92075" bIns="46038" anchor="ctr"/>
          <a:lstStyle/>
          <a:p>
            <a:endParaRPr lang="en-US"/>
          </a:p>
        </p:txBody>
      </p:sp>
      <p:sp>
        <p:nvSpPr>
          <p:cNvPr id="854057" name="Text Box 41"/>
          <p:cNvSpPr txBox="1">
            <a:spLocks noChangeArrowheads="1"/>
          </p:cNvSpPr>
          <p:nvPr/>
        </p:nvSpPr>
        <p:spPr bwMode="auto">
          <a:xfrm>
            <a:off x="2498770" y="3375291"/>
            <a:ext cx="319088" cy="457200"/>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a:solidFill>
                  <a:schemeClr val="tx1"/>
                </a:solidFill>
              </a:rPr>
              <a:t>-</a:t>
            </a:r>
          </a:p>
        </p:txBody>
      </p:sp>
      <p:sp>
        <p:nvSpPr>
          <p:cNvPr id="854058" name="AutoShape 42"/>
          <p:cNvSpPr>
            <a:spLocks noChangeArrowheads="1"/>
          </p:cNvSpPr>
          <p:nvPr/>
        </p:nvSpPr>
        <p:spPr bwMode="auto">
          <a:xfrm>
            <a:off x="1614488" y="3729038"/>
            <a:ext cx="1282700" cy="1303337"/>
          </a:xfrm>
          <a:custGeom>
            <a:avLst/>
            <a:gdLst>
              <a:gd name="G0" fmla="+- 906 0 0"/>
              <a:gd name="G1" fmla="+- 21600 0 906"/>
              <a:gd name="G2" fmla="+- 21600 0 9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06" y="10800"/>
                </a:moveTo>
                <a:cubicBezTo>
                  <a:pt x="906" y="16264"/>
                  <a:pt x="5336" y="20694"/>
                  <a:pt x="10800" y="20694"/>
                </a:cubicBezTo>
                <a:cubicBezTo>
                  <a:pt x="16264" y="20694"/>
                  <a:pt x="20694" y="16264"/>
                  <a:pt x="20694" y="10800"/>
                </a:cubicBezTo>
                <a:cubicBezTo>
                  <a:pt x="20694" y="5336"/>
                  <a:pt x="16264" y="906"/>
                  <a:pt x="10800" y="906"/>
                </a:cubicBezTo>
                <a:cubicBezTo>
                  <a:pt x="5336" y="906"/>
                  <a:pt x="906" y="5336"/>
                  <a:pt x="906" y="10800"/>
                </a:cubicBezTo>
                <a:close/>
              </a:path>
            </a:pathLst>
          </a:custGeom>
          <a:solidFill>
            <a:srgbClr val="FFFF00"/>
          </a:solidFill>
          <a:ln w="9525" algn="ctr">
            <a:solidFill>
              <a:srgbClr val="FF0000"/>
            </a:solidFill>
            <a:round/>
            <a:headEnd/>
            <a:tailEnd/>
          </a:ln>
          <a:effectLst/>
        </p:spPr>
        <p:txBody>
          <a:bodyPr wrap="none" lIns="92075" tIns="46038" rIns="92075" bIns="46038" anchor="ctr"/>
          <a:lstStyle/>
          <a:p>
            <a:endParaRPr lang="en-US"/>
          </a:p>
        </p:txBody>
      </p:sp>
      <p:sp>
        <p:nvSpPr>
          <p:cNvPr id="854059" name="AutoShape 43"/>
          <p:cNvSpPr>
            <a:spLocks noChangeArrowheads="1"/>
          </p:cNvSpPr>
          <p:nvPr/>
        </p:nvSpPr>
        <p:spPr bwMode="auto">
          <a:xfrm>
            <a:off x="2058988" y="1241425"/>
            <a:ext cx="1030287" cy="479425"/>
          </a:xfrm>
          <a:prstGeom prst="downArrowCallout">
            <a:avLst>
              <a:gd name="adj1" fmla="val 76310"/>
              <a:gd name="adj2" fmla="val 107450"/>
              <a:gd name="adj3" fmla="val 17551"/>
              <a:gd name="adj4" fmla="val 64903"/>
            </a:avLst>
          </a:prstGeom>
          <a:solidFill>
            <a:schemeClr val="folHlink"/>
          </a:solidFill>
          <a:ln w="9525" algn="ctr">
            <a:solidFill>
              <a:srgbClr val="000000"/>
            </a:solidFill>
            <a:miter lim="800000"/>
            <a:headEnd/>
            <a:tailEnd/>
          </a:ln>
          <a:effectLst/>
        </p:spPr>
        <p:txBody>
          <a:bodyPr wrap="none" lIns="92075" tIns="0" rIns="92075" bIns="46038" anchor="ctr"/>
          <a:lstStyle/>
          <a:p>
            <a:pPr marL="342900" indent="-342900" algn="ctr"/>
            <a:r>
              <a:rPr lang="en-US" sz="1200" dirty="0"/>
              <a:t>Gas Flow</a:t>
            </a:r>
          </a:p>
        </p:txBody>
      </p:sp>
      <p:sp>
        <p:nvSpPr>
          <p:cNvPr id="854060" name="AutoShape 44"/>
          <p:cNvSpPr>
            <a:spLocks noChangeArrowheads="1"/>
          </p:cNvSpPr>
          <p:nvPr/>
        </p:nvSpPr>
        <p:spPr bwMode="auto">
          <a:xfrm>
            <a:off x="5281613" y="1243013"/>
            <a:ext cx="1030287" cy="479425"/>
          </a:xfrm>
          <a:prstGeom prst="downArrowCallout">
            <a:avLst>
              <a:gd name="adj1" fmla="val 76310"/>
              <a:gd name="adj2" fmla="val 107450"/>
              <a:gd name="adj3" fmla="val 17551"/>
              <a:gd name="adj4" fmla="val 64903"/>
            </a:avLst>
          </a:prstGeom>
          <a:solidFill>
            <a:schemeClr val="folHlink"/>
          </a:solidFill>
          <a:ln w="9525" algn="ctr">
            <a:solidFill>
              <a:srgbClr val="000000"/>
            </a:solidFill>
            <a:miter lim="800000"/>
            <a:headEnd/>
            <a:tailEnd/>
          </a:ln>
          <a:effectLst/>
        </p:spPr>
        <p:txBody>
          <a:bodyPr wrap="none" lIns="92075" tIns="0" rIns="92075" bIns="46038" anchor="ctr"/>
          <a:lstStyle/>
          <a:p>
            <a:pPr marL="342900" indent="-342900" algn="ctr"/>
            <a:r>
              <a:rPr lang="en-US" sz="1200"/>
              <a:t>Gas Flow</a:t>
            </a:r>
          </a:p>
        </p:txBody>
      </p:sp>
      <p:sp>
        <p:nvSpPr>
          <p:cNvPr id="854063" name="Text Box 47"/>
          <p:cNvSpPr txBox="1">
            <a:spLocks noChangeArrowheads="1"/>
          </p:cNvSpPr>
          <p:nvPr/>
        </p:nvSpPr>
        <p:spPr bwMode="auto">
          <a:xfrm>
            <a:off x="3309938" y="4615929"/>
            <a:ext cx="320675" cy="457200"/>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dirty="0"/>
              <a:t>+</a:t>
            </a:r>
          </a:p>
        </p:txBody>
      </p:sp>
      <p:sp>
        <p:nvSpPr>
          <p:cNvPr id="854064" name="Text Box 48"/>
          <p:cNvSpPr txBox="1">
            <a:spLocks noChangeArrowheads="1"/>
          </p:cNvSpPr>
          <p:nvPr/>
        </p:nvSpPr>
        <p:spPr bwMode="auto">
          <a:xfrm>
            <a:off x="6383204" y="4639563"/>
            <a:ext cx="319087" cy="457200"/>
          </a:xfrm>
          <a:prstGeom prst="rect">
            <a:avLst/>
          </a:prstGeom>
          <a:noFill/>
          <a:ln w="9525" algn="ctr">
            <a:noFill/>
            <a:miter lim="800000"/>
            <a:headEnd/>
            <a:tailEnd/>
          </a:ln>
          <a:effectLst/>
        </p:spPr>
        <p:txBody>
          <a:bodyPr lIns="92075" tIns="46038" rIns="92075" bIns="46038">
            <a:spAutoFit/>
          </a:bodyPr>
          <a:lstStyle/>
          <a:p>
            <a:pPr marL="342900" indent="-342900">
              <a:spcBef>
                <a:spcPct val="50000"/>
              </a:spcBef>
            </a:pPr>
            <a:r>
              <a:rPr lang="en-US" dirty="0">
                <a:solidFill>
                  <a:schemeClr val="tx1"/>
                </a:solidFill>
              </a:rPr>
              <a:t>-</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FFE8250C-8F5C-4081-85AB-36D1E6EA5B2A}" type="slidenum">
              <a:rPr lang="en-AU"/>
              <a:pPr lvl="1"/>
              <a:t>28</a:t>
            </a:fld>
            <a:endParaRPr lang="en-AU"/>
          </a:p>
        </p:txBody>
      </p:sp>
      <p:sp>
        <p:nvSpPr>
          <p:cNvPr id="846851" name="Rectangle 3"/>
          <p:cNvSpPr>
            <a:spLocks noGrp="1" noChangeArrowheads="1"/>
          </p:cNvSpPr>
          <p:nvPr>
            <p:ph type="body" idx="1"/>
          </p:nvPr>
        </p:nvSpPr>
        <p:spPr>
          <a:xfrm>
            <a:off x="995363" y="2085974"/>
            <a:ext cx="7215187" cy="2495551"/>
          </a:xfrm>
        </p:spPr>
        <p:txBody>
          <a:bodyPr/>
          <a:lstStyle/>
          <a:p>
            <a:pPr>
              <a:lnSpc>
                <a:spcPct val="80000"/>
              </a:lnSpc>
              <a:spcAft>
                <a:spcPct val="20000"/>
              </a:spcAft>
            </a:pPr>
            <a:r>
              <a:rPr lang="en-US" dirty="0"/>
              <a:t>MSC</a:t>
            </a:r>
            <a:r>
              <a:rPr lang="en-US" dirty="0">
                <a:cs typeface="Arial" charset="0"/>
              </a:rPr>
              <a:t>™</a:t>
            </a:r>
            <a:r>
              <a:rPr lang="en-US" dirty="0"/>
              <a:t>, by providing continuously repeated stages in series, ensures that the downstream zones effectively re-charge and re-collect the particles that are either uncollected or </a:t>
            </a:r>
            <a:r>
              <a:rPr lang="en-US" dirty="0" smtClean="0"/>
              <a:t>reentrained</a:t>
            </a:r>
            <a:endParaRPr lang="en-US" dirty="0"/>
          </a:p>
        </p:txBody>
      </p:sp>
      <p:sp>
        <p:nvSpPr>
          <p:cNvPr id="6" name="Title 5"/>
          <p:cNvSpPr>
            <a:spLocks noGrp="1"/>
          </p:cNvSpPr>
          <p:nvPr>
            <p:ph type="title"/>
          </p:nvPr>
        </p:nvSpPr>
        <p:spPr/>
        <p:txBody>
          <a:bodyPr/>
          <a:lstStyle/>
          <a:p>
            <a:endParaRPr lang="en-US"/>
          </a:p>
        </p:txBody>
      </p:sp>
      <p:sp>
        <p:nvSpPr>
          <p:cNvPr id="7" name="Rectangle 21"/>
          <p:cNvSpPr txBox="1">
            <a:spLocks noChangeArrowheads="1"/>
          </p:cNvSpPr>
          <p:nvPr/>
        </p:nvSpPr>
        <p:spPr bwMode="auto">
          <a:xfrm>
            <a:off x="1143000" y="0"/>
            <a:ext cx="6832600"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1" u="none" strike="noStrike" kern="0" cap="none" spc="0" normalizeH="0" baseline="0" noProof="0" smtClean="0">
                <a:ln>
                  <a:noFill/>
                </a:ln>
                <a:solidFill>
                  <a:srgbClr val="FFFF00"/>
                </a:solidFill>
                <a:effectLst/>
                <a:uLnTx/>
                <a:uFillTx/>
                <a:latin typeface="+mj-lt"/>
                <a:ea typeface="+mj-ea"/>
                <a:cs typeface="+mj-cs"/>
              </a:rPr>
              <a:t>Multi-Stage Collector - MSC™  </a:t>
            </a:r>
            <a:endParaRPr kumimoji="0" lang="en-US" sz="32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a:defRPr/>
            </a:pPr>
            <a:r>
              <a:rPr lang="en-US" dirty="0" smtClean="0">
                <a:solidFill>
                  <a:srgbClr val="FFFF00"/>
                </a:solidFill>
              </a:rPr>
              <a:t>MSC</a:t>
            </a:r>
            <a:r>
              <a:rPr lang="en-US" baseline="30000" dirty="0" smtClean="0">
                <a:solidFill>
                  <a:srgbClr val="FFFF00"/>
                </a:solidFill>
              </a:rPr>
              <a:t>TM</a:t>
            </a:r>
            <a:r>
              <a:rPr lang="en-US" dirty="0" smtClean="0">
                <a:solidFill>
                  <a:srgbClr val="FFFF00"/>
                </a:solidFill>
              </a:rPr>
              <a:t> Pilot Tests</a:t>
            </a:r>
          </a:p>
        </p:txBody>
      </p:sp>
      <p:pic>
        <p:nvPicPr>
          <p:cNvPr id="101379" name="Picture 6"/>
          <p:cNvPicPr>
            <a:picLocks noChangeAspect="1" noChangeArrowheads="1"/>
          </p:cNvPicPr>
          <p:nvPr/>
        </p:nvPicPr>
        <p:blipFill>
          <a:blip r:embed="rId3" cstate="print"/>
          <a:srcRect/>
          <a:stretch>
            <a:fillRect/>
          </a:stretch>
        </p:blipFill>
        <p:spPr bwMode="auto">
          <a:xfrm>
            <a:off x="392113" y="2076450"/>
            <a:ext cx="3821112" cy="2863850"/>
          </a:xfrm>
          <a:prstGeom prst="rect">
            <a:avLst/>
          </a:prstGeom>
          <a:noFill/>
          <a:ln w="9525">
            <a:noFill/>
            <a:miter lim="800000"/>
            <a:headEnd/>
            <a:tailEnd/>
          </a:ln>
        </p:spPr>
      </p:pic>
      <p:pic>
        <p:nvPicPr>
          <p:cNvPr id="101380" name="Picture 7"/>
          <p:cNvPicPr>
            <a:picLocks noChangeAspect="1" noChangeArrowheads="1"/>
          </p:cNvPicPr>
          <p:nvPr/>
        </p:nvPicPr>
        <p:blipFill>
          <a:blip r:embed="rId4" cstate="print"/>
          <a:srcRect/>
          <a:stretch>
            <a:fillRect/>
          </a:stretch>
        </p:blipFill>
        <p:spPr bwMode="auto">
          <a:xfrm>
            <a:off x="4595813" y="2089150"/>
            <a:ext cx="3906837" cy="2927350"/>
          </a:xfrm>
          <a:prstGeom prst="rect">
            <a:avLst/>
          </a:prstGeom>
          <a:noFill/>
          <a:ln w="9525">
            <a:noFill/>
            <a:miter lim="800000"/>
            <a:headEnd/>
            <a:tailEnd/>
          </a:ln>
        </p:spPr>
      </p:pic>
      <p:sp>
        <p:nvSpPr>
          <p:cNvPr id="101381" name="Text Box 8"/>
          <p:cNvSpPr txBox="1">
            <a:spLocks noChangeArrowheads="1"/>
          </p:cNvSpPr>
          <p:nvPr/>
        </p:nvSpPr>
        <p:spPr bwMode="auto">
          <a:xfrm>
            <a:off x="1310909" y="1335004"/>
            <a:ext cx="1714318" cy="461665"/>
          </a:xfrm>
          <a:prstGeom prst="rect">
            <a:avLst/>
          </a:prstGeom>
          <a:noFill/>
          <a:ln w="12700" algn="ctr">
            <a:noFill/>
            <a:miter lim="800000"/>
            <a:headEnd/>
            <a:tailEnd/>
          </a:ln>
        </p:spPr>
        <p:txBody>
          <a:bodyPr wrap="square">
            <a:spAutoFit/>
          </a:bodyPr>
          <a:lstStyle/>
          <a:p>
            <a:pPr algn="ctr"/>
            <a:r>
              <a:rPr lang="en-US" dirty="0">
                <a:solidFill>
                  <a:srgbClr val="FF5050"/>
                </a:solidFill>
              </a:rPr>
              <a:t>Field Off</a:t>
            </a:r>
          </a:p>
        </p:txBody>
      </p:sp>
      <p:sp>
        <p:nvSpPr>
          <p:cNvPr id="101382" name="Text Box 9"/>
          <p:cNvSpPr txBox="1">
            <a:spLocks noChangeArrowheads="1"/>
          </p:cNvSpPr>
          <p:nvPr/>
        </p:nvSpPr>
        <p:spPr bwMode="auto">
          <a:xfrm>
            <a:off x="5621338" y="1326687"/>
            <a:ext cx="1651000" cy="461665"/>
          </a:xfrm>
          <a:prstGeom prst="rect">
            <a:avLst/>
          </a:prstGeom>
          <a:noFill/>
          <a:ln w="12700" algn="ctr">
            <a:noFill/>
            <a:miter lim="800000"/>
            <a:headEnd/>
            <a:tailEnd/>
          </a:ln>
        </p:spPr>
        <p:txBody>
          <a:bodyPr>
            <a:spAutoFit/>
          </a:bodyPr>
          <a:lstStyle/>
          <a:p>
            <a:r>
              <a:rPr lang="en-US" dirty="0">
                <a:solidFill>
                  <a:srgbClr val="FF5050"/>
                </a:solidFill>
              </a:rPr>
              <a:t>Field On</a:t>
            </a:r>
          </a:p>
        </p:txBody>
      </p:sp>
      <p:sp>
        <p:nvSpPr>
          <p:cNvPr id="101385" name="Slide Number Placeholder 8"/>
          <p:cNvSpPr>
            <a:spLocks noGrp="1"/>
          </p:cNvSpPr>
          <p:nvPr>
            <p:ph type="sldNum" sz="quarter" idx="12"/>
          </p:nvPr>
        </p:nvSpPr>
        <p:spPr>
          <a:noFill/>
        </p:spPr>
        <p:txBody>
          <a:bodyPr/>
          <a:lstStyle/>
          <a:p>
            <a:pPr marL="190500" lvl="1" defTabSz="762000"/>
            <a:fld id="{5739D50A-005E-4D6C-A118-555E1EFAAD76}" type="slidenum">
              <a:rPr lang="en-AU"/>
              <a:pPr marL="190500" lvl="1" defTabSz="762000"/>
              <a:t>29</a:t>
            </a:fld>
            <a:endParaRPr lang="en-AU"/>
          </a:p>
        </p:txBody>
      </p:sp>
      <p:sp>
        <p:nvSpPr>
          <p:cNvPr id="10" name="Footer Placeholder 9"/>
          <p:cNvSpPr>
            <a:spLocks noGrp="1"/>
          </p:cNvSpPr>
          <p:nvPr>
            <p:ph type="ftr" sz="quarter" idx="11"/>
          </p:nvPr>
        </p:nvSpPr>
        <p:spPr/>
        <p:txBody>
          <a:bodyPr/>
          <a:lstStyle/>
          <a:p>
            <a:pPr defTabSz="762000">
              <a:defRPr/>
            </a:pPr>
            <a:r>
              <a:rPr lang="en-AU" dirty="0"/>
              <a:t>Allied Environmental Technologies, Inc. - MSC™ Development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06958D48-A903-4291-91E8-C57AD50928DE}" type="slidenum">
              <a:rPr lang="en-AU"/>
              <a:pPr lvl="1"/>
              <a:t>3</a:t>
            </a:fld>
            <a:endParaRPr lang="en-AU"/>
          </a:p>
        </p:txBody>
      </p:sp>
      <p:sp>
        <p:nvSpPr>
          <p:cNvPr id="735234" name="Rectangle 2"/>
          <p:cNvSpPr>
            <a:spLocks noGrp="1" noChangeArrowheads="1"/>
          </p:cNvSpPr>
          <p:nvPr>
            <p:ph type="title"/>
          </p:nvPr>
        </p:nvSpPr>
        <p:spPr>
          <a:xfrm>
            <a:off x="1279525" y="236538"/>
            <a:ext cx="6619875" cy="982662"/>
          </a:xfrm>
        </p:spPr>
        <p:txBody>
          <a:bodyPr/>
          <a:lstStyle/>
          <a:p>
            <a:r>
              <a:rPr lang="en-US" sz="2800" dirty="0">
                <a:solidFill>
                  <a:srgbClr val="FFFF00"/>
                </a:solidFill>
              </a:rPr>
              <a:t>Hybrid Particulate Control </a:t>
            </a:r>
            <a:r>
              <a:rPr lang="en-US" sz="2800" dirty="0" smtClean="0">
                <a:solidFill>
                  <a:srgbClr val="FFFF00"/>
                </a:solidFill>
              </a:rPr>
              <a:t>Technologies </a:t>
            </a:r>
            <a:endParaRPr lang="en-US" sz="2800" dirty="0">
              <a:solidFill>
                <a:srgbClr val="FFFF00"/>
              </a:solidFill>
            </a:endParaRPr>
          </a:p>
        </p:txBody>
      </p:sp>
      <p:sp>
        <p:nvSpPr>
          <p:cNvPr id="735235" name="Rectangle 3"/>
          <p:cNvSpPr>
            <a:spLocks noGrp="1" noChangeArrowheads="1"/>
          </p:cNvSpPr>
          <p:nvPr>
            <p:ph type="body" idx="1"/>
          </p:nvPr>
        </p:nvSpPr>
        <p:spPr>
          <a:xfrm>
            <a:off x="790575" y="1972733"/>
            <a:ext cx="7067550" cy="3699934"/>
          </a:xfrm>
        </p:spPr>
        <p:txBody>
          <a:bodyPr/>
          <a:lstStyle/>
          <a:p>
            <a:r>
              <a:rPr lang="en-US" sz="2400" dirty="0" smtClean="0"/>
              <a:t>ESPs work well </a:t>
            </a:r>
            <a:r>
              <a:rPr lang="en-US" sz="2400" dirty="0" smtClean="0"/>
              <a:t>as </a:t>
            </a:r>
            <a:r>
              <a:rPr lang="en-US" sz="2400" dirty="0" smtClean="0"/>
              <a:t>long as the fly ash resistivity is in the correct range (from about 10</a:t>
            </a:r>
            <a:r>
              <a:rPr lang="en-US" sz="2400" baseline="30000" dirty="0" smtClean="0"/>
              <a:t>8</a:t>
            </a:r>
            <a:r>
              <a:rPr lang="en-US" sz="2400" dirty="0" smtClean="0"/>
              <a:t> to 10</a:t>
            </a:r>
            <a:r>
              <a:rPr lang="en-US" sz="2400" baseline="30000" dirty="0" smtClean="0"/>
              <a:t>11</a:t>
            </a:r>
            <a:r>
              <a:rPr lang="en-US" sz="2400" dirty="0" smtClean="0"/>
              <a:t> ohm-cm), but deteriorate significantly for high- or low-resistivity fly ashes.</a:t>
            </a:r>
          </a:p>
          <a:p>
            <a:r>
              <a:rPr lang="en-US" sz="2400" dirty="0" smtClean="0"/>
              <a:t>Additionally, neither of the technologies will work effectively with the submicron particulate matter for it shall pass straight though the filter </a:t>
            </a:r>
            <a:r>
              <a:rPr lang="en-US" sz="2400" dirty="0" smtClean="0"/>
              <a:t>material.</a:t>
            </a:r>
            <a:endParaRPr lang="en-US" sz="2400" dirty="0" smtClean="0"/>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1143000" y="0"/>
            <a:ext cx="6561667" cy="1143000"/>
          </a:xfrm>
        </p:spPr>
        <p:txBody>
          <a:bodyPr/>
          <a:lstStyle/>
          <a:p>
            <a:pPr>
              <a:defRPr/>
            </a:pPr>
            <a:r>
              <a:rPr lang="en-US" dirty="0" smtClean="0">
                <a:solidFill>
                  <a:srgbClr val="FFFF00"/>
                </a:solidFill>
              </a:rPr>
              <a:t>MSC</a:t>
            </a:r>
            <a:r>
              <a:rPr lang="en-US" baseline="30000" dirty="0" smtClean="0">
                <a:solidFill>
                  <a:srgbClr val="FFFF00"/>
                </a:solidFill>
              </a:rPr>
              <a:t>TM</a:t>
            </a:r>
            <a:r>
              <a:rPr lang="en-US" dirty="0" smtClean="0">
                <a:solidFill>
                  <a:srgbClr val="FFFF00"/>
                </a:solidFill>
              </a:rPr>
              <a:t> Pilot Tests: Pressure Drop Characteristics</a:t>
            </a:r>
          </a:p>
        </p:txBody>
      </p:sp>
      <p:pic>
        <p:nvPicPr>
          <p:cNvPr id="102403" name="Picture 10"/>
          <p:cNvPicPr>
            <a:picLocks noChangeAspect="1" noChangeArrowheads="1"/>
          </p:cNvPicPr>
          <p:nvPr/>
        </p:nvPicPr>
        <p:blipFill>
          <a:blip r:embed="rId3" cstate="print"/>
          <a:srcRect/>
          <a:stretch>
            <a:fillRect/>
          </a:stretch>
        </p:blipFill>
        <p:spPr bwMode="auto">
          <a:xfrm>
            <a:off x="950913" y="1035050"/>
            <a:ext cx="7161212" cy="5245100"/>
          </a:xfrm>
          <a:prstGeom prst="rect">
            <a:avLst/>
          </a:prstGeom>
          <a:noFill/>
          <a:ln w="12700" algn="ctr">
            <a:noFill/>
            <a:miter lim="800000"/>
            <a:headEnd/>
            <a:tailEnd/>
          </a:ln>
        </p:spPr>
      </p:pic>
      <p:sp>
        <p:nvSpPr>
          <p:cNvPr id="102404" name="Slide Number Placeholder 3"/>
          <p:cNvSpPr>
            <a:spLocks noGrp="1"/>
          </p:cNvSpPr>
          <p:nvPr>
            <p:ph type="sldNum" sz="quarter" idx="12"/>
          </p:nvPr>
        </p:nvSpPr>
        <p:spPr>
          <a:noFill/>
        </p:spPr>
        <p:txBody>
          <a:bodyPr/>
          <a:lstStyle/>
          <a:p>
            <a:pPr marL="190500" lvl="1" defTabSz="762000"/>
            <a:fld id="{58DD065D-ED41-47D0-9CD6-8AEE729FCAF5}" type="slidenum">
              <a:rPr lang="en-AU"/>
              <a:pPr marL="190500" lvl="1" defTabSz="762000"/>
              <a:t>30</a:t>
            </a:fld>
            <a:endParaRPr lang="en-AU"/>
          </a:p>
        </p:txBody>
      </p:sp>
      <p:sp>
        <p:nvSpPr>
          <p:cNvPr id="5" name="Footer Placeholder 4"/>
          <p:cNvSpPr>
            <a:spLocks noGrp="1"/>
          </p:cNvSpPr>
          <p:nvPr>
            <p:ph type="ftr" sz="quarter" idx="11"/>
          </p:nvPr>
        </p:nvSpPr>
        <p:spPr/>
        <p:txBody>
          <a:bodyPr/>
          <a:lstStyle/>
          <a:p>
            <a:pPr defTabSz="762000">
              <a:defRPr/>
            </a:pPr>
            <a:r>
              <a:rPr lang="en-AU"/>
              <a:t>Allied Environmental Technologies, Inc. - MSC™ Development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143000" y="0"/>
            <a:ext cx="6527800" cy="1143000"/>
          </a:xfrm>
        </p:spPr>
        <p:txBody>
          <a:bodyPr/>
          <a:lstStyle/>
          <a:p>
            <a:pPr>
              <a:defRPr/>
            </a:pPr>
            <a:r>
              <a:rPr lang="en-US" dirty="0" smtClean="0">
                <a:solidFill>
                  <a:srgbClr val="FFFF00"/>
                </a:solidFill>
              </a:rPr>
              <a:t>MSC</a:t>
            </a:r>
            <a:r>
              <a:rPr lang="en-US" baseline="30000" dirty="0" smtClean="0">
                <a:solidFill>
                  <a:srgbClr val="FFFF00"/>
                </a:solidFill>
              </a:rPr>
              <a:t>TM</a:t>
            </a:r>
            <a:r>
              <a:rPr lang="en-US" dirty="0" smtClean="0">
                <a:solidFill>
                  <a:srgbClr val="FFFF00"/>
                </a:solidFill>
              </a:rPr>
              <a:t> Pilot Tests: Pressure Drop Characteristics</a:t>
            </a:r>
          </a:p>
        </p:txBody>
      </p:sp>
      <p:pic>
        <p:nvPicPr>
          <p:cNvPr id="103427" name="Picture 5"/>
          <p:cNvPicPr>
            <a:picLocks noChangeAspect="1" noChangeArrowheads="1"/>
          </p:cNvPicPr>
          <p:nvPr/>
        </p:nvPicPr>
        <p:blipFill>
          <a:blip r:embed="rId3" cstate="print"/>
          <a:srcRect/>
          <a:stretch>
            <a:fillRect/>
          </a:stretch>
        </p:blipFill>
        <p:spPr bwMode="auto">
          <a:xfrm>
            <a:off x="417513" y="1155700"/>
            <a:ext cx="7927975" cy="5029200"/>
          </a:xfrm>
          <a:prstGeom prst="rect">
            <a:avLst/>
          </a:prstGeom>
          <a:noFill/>
          <a:ln w="12700" algn="ctr">
            <a:noFill/>
            <a:miter lim="800000"/>
            <a:headEnd/>
            <a:tailEnd/>
          </a:ln>
        </p:spPr>
      </p:pic>
      <p:sp>
        <p:nvSpPr>
          <p:cNvPr id="103428" name="Slide Number Placeholder 3"/>
          <p:cNvSpPr>
            <a:spLocks noGrp="1"/>
          </p:cNvSpPr>
          <p:nvPr>
            <p:ph type="sldNum" sz="quarter" idx="12"/>
          </p:nvPr>
        </p:nvSpPr>
        <p:spPr>
          <a:noFill/>
        </p:spPr>
        <p:txBody>
          <a:bodyPr/>
          <a:lstStyle/>
          <a:p>
            <a:pPr marL="190500" lvl="1" defTabSz="762000"/>
            <a:fld id="{B6943270-8B2A-4159-A00B-8C12B5416F36}" type="slidenum">
              <a:rPr lang="en-AU"/>
              <a:pPr marL="190500" lvl="1" defTabSz="762000"/>
              <a:t>31</a:t>
            </a:fld>
            <a:endParaRPr lang="en-AU"/>
          </a:p>
        </p:txBody>
      </p:sp>
      <p:sp>
        <p:nvSpPr>
          <p:cNvPr id="5" name="Footer Placeholder 4"/>
          <p:cNvSpPr>
            <a:spLocks noGrp="1"/>
          </p:cNvSpPr>
          <p:nvPr>
            <p:ph type="ftr" sz="quarter" idx="11"/>
          </p:nvPr>
        </p:nvSpPr>
        <p:spPr/>
        <p:txBody>
          <a:bodyPr/>
          <a:lstStyle/>
          <a:p>
            <a:pPr defTabSz="762000">
              <a:defRPr/>
            </a:pPr>
            <a:r>
              <a:rPr lang="en-AU"/>
              <a:t>Allied Environmental Technologies, Inc. - MSC™ Development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pPr>
              <a:defRPr/>
            </a:pPr>
            <a:r>
              <a:rPr lang="en-US" dirty="0" smtClean="0">
                <a:solidFill>
                  <a:srgbClr val="FFFF00"/>
                </a:solidFill>
              </a:rPr>
              <a:t>MSC</a:t>
            </a:r>
            <a:r>
              <a:rPr lang="en-US" baseline="30000" dirty="0" smtClean="0">
                <a:solidFill>
                  <a:srgbClr val="FFFF00"/>
                </a:solidFill>
              </a:rPr>
              <a:t>TM</a:t>
            </a:r>
            <a:r>
              <a:rPr lang="en-US" dirty="0" smtClean="0">
                <a:solidFill>
                  <a:srgbClr val="FFFF00"/>
                </a:solidFill>
              </a:rPr>
              <a:t> Pilot Tests: Collection Efficiency</a:t>
            </a:r>
          </a:p>
        </p:txBody>
      </p:sp>
      <p:pic>
        <p:nvPicPr>
          <p:cNvPr id="104451" name="Picture 7"/>
          <p:cNvPicPr>
            <a:picLocks noChangeAspect="1" noChangeArrowheads="1"/>
          </p:cNvPicPr>
          <p:nvPr/>
        </p:nvPicPr>
        <p:blipFill>
          <a:blip r:embed="rId3" cstate="print"/>
          <a:srcRect/>
          <a:stretch>
            <a:fillRect/>
          </a:stretch>
        </p:blipFill>
        <p:spPr bwMode="auto">
          <a:xfrm>
            <a:off x="414338" y="1163638"/>
            <a:ext cx="8016875" cy="5089525"/>
          </a:xfrm>
          <a:prstGeom prst="rect">
            <a:avLst/>
          </a:prstGeom>
          <a:noFill/>
          <a:ln w="12700" algn="ctr">
            <a:noFill/>
            <a:miter lim="800000"/>
            <a:headEnd/>
            <a:tailEnd/>
          </a:ln>
        </p:spPr>
      </p:pic>
      <p:sp>
        <p:nvSpPr>
          <p:cNvPr id="104452" name="Slide Number Placeholder 3"/>
          <p:cNvSpPr>
            <a:spLocks noGrp="1"/>
          </p:cNvSpPr>
          <p:nvPr>
            <p:ph type="sldNum" sz="quarter" idx="12"/>
          </p:nvPr>
        </p:nvSpPr>
        <p:spPr>
          <a:noFill/>
        </p:spPr>
        <p:txBody>
          <a:bodyPr/>
          <a:lstStyle/>
          <a:p>
            <a:pPr marL="190500" lvl="1" defTabSz="762000"/>
            <a:fld id="{44DDF3C2-974E-4D9A-9B44-E2958D1B03CF}" type="slidenum">
              <a:rPr lang="en-AU"/>
              <a:pPr marL="190500" lvl="1" defTabSz="762000"/>
              <a:t>32</a:t>
            </a:fld>
            <a:endParaRPr lang="en-AU"/>
          </a:p>
        </p:txBody>
      </p:sp>
      <p:sp>
        <p:nvSpPr>
          <p:cNvPr id="5" name="Footer Placeholder 4"/>
          <p:cNvSpPr>
            <a:spLocks noGrp="1"/>
          </p:cNvSpPr>
          <p:nvPr>
            <p:ph type="ftr" sz="quarter" idx="11"/>
          </p:nvPr>
        </p:nvSpPr>
        <p:spPr/>
        <p:txBody>
          <a:bodyPr/>
          <a:lstStyle/>
          <a:p>
            <a:pPr defTabSz="762000">
              <a:defRPr/>
            </a:pPr>
            <a:r>
              <a:rPr lang="en-AU"/>
              <a:t>Allied Environmental Technologies, Inc. - MSC™ Development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a:defRPr/>
            </a:pPr>
            <a:r>
              <a:rPr lang="en-US" dirty="0" smtClean="0">
                <a:solidFill>
                  <a:srgbClr val="FFFF00"/>
                </a:solidFill>
              </a:rPr>
              <a:t>MSC</a:t>
            </a:r>
            <a:r>
              <a:rPr lang="en-US" baseline="30000" dirty="0" smtClean="0">
                <a:solidFill>
                  <a:srgbClr val="FFFF00"/>
                </a:solidFill>
              </a:rPr>
              <a:t>TM</a:t>
            </a:r>
            <a:r>
              <a:rPr lang="en-US" dirty="0" smtClean="0">
                <a:solidFill>
                  <a:srgbClr val="FFFF00"/>
                </a:solidFill>
              </a:rPr>
              <a:t> Pilot Tests: Emissions</a:t>
            </a:r>
          </a:p>
        </p:txBody>
      </p:sp>
      <p:pic>
        <p:nvPicPr>
          <p:cNvPr id="105475" name="Picture 7"/>
          <p:cNvPicPr>
            <a:picLocks noChangeAspect="1" noChangeArrowheads="1"/>
          </p:cNvPicPr>
          <p:nvPr/>
        </p:nvPicPr>
        <p:blipFill>
          <a:blip r:embed="rId3" cstate="print"/>
          <a:srcRect/>
          <a:stretch>
            <a:fillRect/>
          </a:stretch>
        </p:blipFill>
        <p:spPr bwMode="auto">
          <a:xfrm>
            <a:off x="758825" y="1328738"/>
            <a:ext cx="8170863" cy="4606925"/>
          </a:xfrm>
          <a:prstGeom prst="rect">
            <a:avLst/>
          </a:prstGeom>
          <a:noFill/>
          <a:ln w="9525" algn="ctr">
            <a:noFill/>
            <a:miter lim="800000"/>
            <a:headEnd/>
            <a:tailEnd/>
          </a:ln>
        </p:spPr>
      </p:pic>
      <p:sp>
        <p:nvSpPr>
          <p:cNvPr id="105476" name="Slide Number Placeholder 3"/>
          <p:cNvSpPr>
            <a:spLocks noGrp="1"/>
          </p:cNvSpPr>
          <p:nvPr>
            <p:ph type="sldNum" sz="quarter" idx="12"/>
          </p:nvPr>
        </p:nvSpPr>
        <p:spPr>
          <a:noFill/>
        </p:spPr>
        <p:txBody>
          <a:bodyPr/>
          <a:lstStyle/>
          <a:p>
            <a:pPr marL="190500" lvl="1" defTabSz="762000"/>
            <a:fld id="{B3A11A93-81C7-40A8-BB10-35013822325B}" type="slidenum">
              <a:rPr lang="en-AU"/>
              <a:pPr marL="190500" lvl="1" defTabSz="762000"/>
              <a:t>33</a:t>
            </a:fld>
            <a:endParaRPr lang="en-AU"/>
          </a:p>
        </p:txBody>
      </p:sp>
      <p:sp>
        <p:nvSpPr>
          <p:cNvPr id="5" name="Footer Placeholder 4"/>
          <p:cNvSpPr>
            <a:spLocks noGrp="1"/>
          </p:cNvSpPr>
          <p:nvPr>
            <p:ph type="ftr" sz="quarter" idx="11"/>
          </p:nvPr>
        </p:nvSpPr>
        <p:spPr/>
        <p:txBody>
          <a:bodyPr/>
          <a:lstStyle/>
          <a:p>
            <a:pPr defTabSz="762000">
              <a:defRPr/>
            </a:pPr>
            <a:r>
              <a:rPr lang="en-AU"/>
              <a:t>Allied Environmental Technologies, Inc. - MSC™ Development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ChangeArrowheads="1"/>
          </p:cNvSpPr>
          <p:nvPr>
            <p:ph type="title"/>
          </p:nvPr>
        </p:nvSpPr>
        <p:spPr>
          <a:xfrm>
            <a:off x="1143000" y="0"/>
            <a:ext cx="6697133" cy="1143000"/>
          </a:xfrm>
        </p:spPr>
        <p:txBody>
          <a:bodyPr/>
          <a:lstStyle/>
          <a:p>
            <a:pPr>
              <a:defRPr/>
            </a:pPr>
            <a:r>
              <a:rPr lang="en-US" dirty="0" smtClean="0">
                <a:solidFill>
                  <a:srgbClr val="FFFF00"/>
                </a:solidFill>
              </a:rPr>
              <a:t>MSC</a:t>
            </a:r>
            <a:r>
              <a:rPr lang="en-US" baseline="30000" dirty="0" smtClean="0">
                <a:solidFill>
                  <a:srgbClr val="FFFF00"/>
                </a:solidFill>
              </a:rPr>
              <a:t>TM</a:t>
            </a:r>
            <a:r>
              <a:rPr lang="en-US" dirty="0" smtClean="0">
                <a:solidFill>
                  <a:srgbClr val="FFFF00"/>
                </a:solidFill>
              </a:rPr>
              <a:t> Pilot Tests: Penetration vs. Particle Size</a:t>
            </a:r>
          </a:p>
        </p:txBody>
      </p:sp>
      <p:pic>
        <p:nvPicPr>
          <p:cNvPr id="106499" name="Picture 4"/>
          <p:cNvPicPr>
            <a:picLocks noChangeAspect="1" noChangeArrowheads="1"/>
          </p:cNvPicPr>
          <p:nvPr/>
        </p:nvPicPr>
        <p:blipFill>
          <a:blip r:embed="rId3" cstate="print"/>
          <a:srcRect/>
          <a:stretch>
            <a:fillRect/>
          </a:stretch>
        </p:blipFill>
        <p:spPr bwMode="auto">
          <a:xfrm>
            <a:off x="1222375" y="1416050"/>
            <a:ext cx="6889750" cy="4503738"/>
          </a:xfrm>
          <a:prstGeom prst="rect">
            <a:avLst/>
          </a:prstGeom>
          <a:noFill/>
          <a:ln w="9525" algn="ctr">
            <a:noFill/>
            <a:miter lim="800000"/>
            <a:headEnd/>
            <a:tailEnd/>
          </a:ln>
        </p:spPr>
      </p:pic>
      <p:sp>
        <p:nvSpPr>
          <p:cNvPr id="106500" name="Slide Number Placeholder 3"/>
          <p:cNvSpPr>
            <a:spLocks noGrp="1"/>
          </p:cNvSpPr>
          <p:nvPr>
            <p:ph type="sldNum" sz="quarter" idx="12"/>
          </p:nvPr>
        </p:nvSpPr>
        <p:spPr>
          <a:noFill/>
        </p:spPr>
        <p:txBody>
          <a:bodyPr/>
          <a:lstStyle/>
          <a:p>
            <a:pPr marL="190500" lvl="1" defTabSz="762000"/>
            <a:fld id="{367518AA-7212-44F1-BA23-0339ED136F15}" type="slidenum">
              <a:rPr lang="en-AU"/>
              <a:pPr marL="190500" lvl="1" defTabSz="762000"/>
              <a:t>34</a:t>
            </a:fld>
            <a:endParaRPr lang="en-AU"/>
          </a:p>
        </p:txBody>
      </p:sp>
      <p:sp>
        <p:nvSpPr>
          <p:cNvPr id="5" name="Footer Placeholder 4"/>
          <p:cNvSpPr>
            <a:spLocks noGrp="1"/>
          </p:cNvSpPr>
          <p:nvPr>
            <p:ph type="ftr" sz="quarter" idx="11"/>
          </p:nvPr>
        </p:nvSpPr>
        <p:spPr/>
        <p:txBody>
          <a:bodyPr/>
          <a:lstStyle/>
          <a:p>
            <a:pPr defTabSz="762000">
              <a:defRPr/>
            </a:pPr>
            <a:r>
              <a:rPr lang="en-AU"/>
              <a:t>Allied Environmental Technologies, Inc. - MSC™ Development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4" name="Rectangle 2"/>
          <p:cNvSpPr>
            <a:spLocks noGrp="1" noChangeArrowheads="1"/>
          </p:cNvSpPr>
          <p:nvPr>
            <p:ph type="title"/>
          </p:nvPr>
        </p:nvSpPr>
        <p:spPr/>
        <p:txBody>
          <a:bodyPr/>
          <a:lstStyle/>
          <a:p>
            <a:pPr>
              <a:defRPr/>
            </a:pPr>
            <a:r>
              <a:rPr lang="en-US" smtClean="0">
                <a:solidFill>
                  <a:srgbClr val="FFFF00"/>
                </a:solidFill>
              </a:rPr>
              <a:t>MSC™ </a:t>
            </a:r>
            <a:r>
              <a:rPr lang="en-US" sz="2800" smtClean="0">
                <a:solidFill>
                  <a:srgbClr val="FFFF00"/>
                </a:solidFill>
              </a:rPr>
              <a:t> Proof of Concept Pilot</a:t>
            </a:r>
          </a:p>
        </p:txBody>
      </p:sp>
      <p:pic>
        <p:nvPicPr>
          <p:cNvPr id="107523" name="Picture 5" descr="122-2208_IMG"/>
          <p:cNvPicPr>
            <a:picLocks noGrp="1" noChangeAspect="1" noChangeArrowheads="1"/>
          </p:cNvPicPr>
          <p:nvPr>
            <p:ph idx="1"/>
          </p:nvPr>
        </p:nvPicPr>
        <p:blipFill>
          <a:blip r:embed="rId3" cstate="print"/>
          <a:srcRect/>
          <a:stretch>
            <a:fillRect/>
          </a:stretch>
        </p:blipFill>
        <p:spPr>
          <a:xfrm>
            <a:off x="1650471" y="1955801"/>
            <a:ext cx="5943600" cy="4458080"/>
          </a:xfrm>
          <a:noFill/>
        </p:spPr>
      </p:pic>
      <p:sp>
        <p:nvSpPr>
          <p:cNvPr id="107524" name="Slide Number Placeholder 5"/>
          <p:cNvSpPr>
            <a:spLocks noGrp="1"/>
          </p:cNvSpPr>
          <p:nvPr>
            <p:ph type="sldNum" sz="quarter" idx="12"/>
          </p:nvPr>
        </p:nvSpPr>
        <p:spPr>
          <a:noFill/>
        </p:spPr>
        <p:txBody>
          <a:bodyPr/>
          <a:lstStyle/>
          <a:p>
            <a:pPr marL="190500" lvl="1" defTabSz="762000"/>
            <a:fld id="{CE24C421-8FE8-4328-B94E-53D582810351}" type="slidenum">
              <a:rPr lang="en-AU"/>
              <a:pPr marL="190500" lvl="1" defTabSz="762000"/>
              <a:t>35</a:t>
            </a:fld>
            <a:endParaRPr lang="en-AU"/>
          </a:p>
        </p:txBody>
      </p:sp>
      <p:sp>
        <p:nvSpPr>
          <p:cNvPr id="7" name="Footer Placeholder 6"/>
          <p:cNvSpPr>
            <a:spLocks noGrp="1"/>
          </p:cNvSpPr>
          <p:nvPr>
            <p:ph type="ftr" sz="quarter" idx="11"/>
          </p:nvPr>
        </p:nvSpPr>
        <p:spPr/>
        <p:txBody>
          <a:bodyPr/>
          <a:lstStyle/>
          <a:p>
            <a:pPr defTabSz="762000">
              <a:defRPr/>
            </a:pPr>
            <a:r>
              <a:rPr lang="en-AU"/>
              <a:t>Allied Environmental Technologies, Inc. - MSC™ Development</a:t>
            </a:r>
          </a:p>
        </p:txBody>
      </p:sp>
      <p:sp>
        <p:nvSpPr>
          <p:cNvPr id="6" name="TextBox 5"/>
          <p:cNvSpPr txBox="1"/>
          <p:nvPr/>
        </p:nvSpPr>
        <p:spPr>
          <a:xfrm>
            <a:off x="1549400" y="1109133"/>
            <a:ext cx="6299200" cy="830997"/>
          </a:xfrm>
          <a:prstGeom prst="rect">
            <a:avLst/>
          </a:prstGeom>
          <a:noFill/>
        </p:spPr>
        <p:txBody>
          <a:bodyPr wrap="square" rtlCol="0">
            <a:spAutoFit/>
          </a:bodyPr>
          <a:lstStyle/>
          <a:p>
            <a:pPr algn="ctr"/>
            <a:r>
              <a:rPr lang="en-US" dirty="0" smtClean="0"/>
              <a:t>Sparking Between the Discharge and Collecting Electrodes.</a:t>
            </a:r>
            <a:endParaRPr lang="en-US" dirty="0"/>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p:txBody>
          <a:bodyPr/>
          <a:lstStyle/>
          <a:p>
            <a:pPr>
              <a:defRPr/>
            </a:pPr>
            <a:r>
              <a:rPr lang="en-US" dirty="0" smtClean="0">
                <a:solidFill>
                  <a:srgbClr val="FFFF00"/>
                </a:solidFill>
              </a:rPr>
              <a:t>MSC™ </a:t>
            </a:r>
            <a:r>
              <a:rPr lang="en-US" sz="2800" dirty="0" smtClean="0">
                <a:solidFill>
                  <a:srgbClr val="FFFF00"/>
                </a:solidFill>
              </a:rPr>
              <a:t> Proof of Concept Pilot</a:t>
            </a:r>
          </a:p>
        </p:txBody>
      </p:sp>
      <p:pic>
        <p:nvPicPr>
          <p:cNvPr id="109571" name="Picture 4" descr="121-2184_IMG"/>
          <p:cNvPicPr>
            <a:picLocks noGrp="1" noChangeAspect="1" noChangeArrowheads="1"/>
          </p:cNvPicPr>
          <p:nvPr>
            <p:ph idx="1"/>
          </p:nvPr>
        </p:nvPicPr>
        <p:blipFill>
          <a:blip r:embed="rId3" cstate="print"/>
          <a:srcRect/>
          <a:stretch>
            <a:fillRect/>
          </a:stretch>
        </p:blipFill>
        <p:spPr>
          <a:xfrm>
            <a:off x="1652588" y="1811338"/>
            <a:ext cx="5943600" cy="4458060"/>
          </a:xfrm>
          <a:noFill/>
        </p:spPr>
      </p:pic>
      <p:sp>
        <p:nvSpPr>
          <p:cNvPr id="109572" name="Slide Number Placeholder 5"/>
          <p:cNvSpPr>
            <a:spLocks noGrp="1"/>
          </p:cNvSpPr>
          <p:nvPr>
            <p:ph type="sldNum" sz="quarter" idx="12"/>
          </p:nvPr>
        </p:nvSpPr>
        <p:spPr>
          <a:noFill/>
        </p:spPr>
        <p:txBody>
          <a:bodyPr/>
          <a:lstStyle/>
          <a:p>
            <a:pPr marL="190500" lvl="1" defTabSz="762000"/>
            <a:fld id="{DB2DB21E-5775-4B23-A0E8-D0AF53103C51}" type="slidenum">
              <a:rPr lang="en-AU"/>
              <a:pPr marL="190500" lvl="1" defTabSz="762000"/>
              <a:t>36</a:t>
            </a:fld>
            <a:endParaRPr lang="en-AU"/>
          </a:p>
        </p:txBody>
      </p:sp>
      <p:sp>
        <p:nvSpPr>
          <p:cNvPr id="7" name="Footer Placeholder 6"/>
          <p:cNvSpPr>
            <a:spLocks noGrp="1"/>
          </p:cNvSpPr>
          <p:nvPr>
            <p:ph type="ftr" sz="quarter" idx="11"/>
          </p:nvPr>
        </p:nvSpPr>
        <p:spPr/>
        <p:txBody>
          <a:bodyPr/>
          <a:lstStyle/>
          <a:p>
            <a:pPr defTabSz="762000">
              <a:defRPr/>
            </a:pPr>
            <a:r>
              <a:rPr lang="en-AU"/>
              <a:t>Allied Environmental Technologies, Inc. - MSC™ Development</a:t>
            </a:r>
          </a:p>
        </p:txBody>
      </p:sp>
      <p:sp>
        <p:nvSpPr>
          <p:cNvPr id="6" name="TextBox 5"/>
          <p:cNvSpPr txBox="1"/>
          <p:nvPr/>
        </p:nvSpPr>
        <p:spPr>
          <a:xfrm>
            <a:off x="1549400" y="1109133"/>
            <a:ext cx="6299200" cy="461665"/>
          </a:xfrm>
          <a:prstGeom prst="rect">
            <a:avLst/>
          </a:prstGeom>
          <a:noFill/>
        </p:spPr>
        <p:txBody>
          <a:bodyPr wrap="square" rtlCol="0">
            <a:spAutoFit/>
          </a:bodyPr>
          <a:lstStyle/>
          <a:p>
            <a:pPr algn="ctr"/>
            <a:r>
              <a:rPr lang="en-US" dirty="0" smtClean="0"/>
              <a:t>Corona Discharge</a:t>
            </a:r>
            <a:endParaRPr lang="en-US" dirty="0"/>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2" name="Rectangle 2"/>
          <p:cNvSpPr>
            <a:spLocks noGrp="1" noChangeArrowheads="1"/>
          </p:cNvSpPr>
          <p:nvPr>
            <p:ph type="title"/>
          </p:nvPr>
        </p:nvSpPr>
        <p:spPr/>
        <p:txBody>
          <a:bodyPr/>
          <a:lstStyle/>
          <a:p>
            <a:pPr>
              <a:defRPr/>
            </a:pPr>
            <a:r>
              <a:rPr lang="en-US" smtClean="0">
                <a:solidFill>
                  <a:srgbClr val="FFFF00"/>
                </a:solidFill>
              </a:rPr>
              <a:t>MSC™ </a:t>
            </a:r>
            <a:r>
              <a:rPr lang="en-US" sz="2800" smtClean="0">
                <a:solidFill>
                  <a:srgbClr val="FFFF00"/>
                </a:solidFill>
              </a:rPr>
              <a:t> Proof of Concept Pilot</a:t>
            </a:r>
          </a:p>
        </p:txBody>
      </p:sp>
      <p:pic>
        <p:nvPicPr>
          <p:cNvPr id="108547" name="Picture 6" descr="121-2182_IMG"/>
          <p:cNvPicPr>
            <a:picLocks noChangeAspect="1" noChangeArrowheads="1"/>
          </p:cNvPicPr>
          <p:nvPr/>
        </p:nvPicPr>
        <p:blipFill>
          <a:blip r:embed="rId3" cstate="print"/>
          <a:srcRect/>
          <a:stretch>
            <a:fillRect/>
          </a:stretch>
        </p:blipFill>
        <p:spPr bwMode="auto">
          <a:xfrm>
            <a:off x="1668462" y="1929341"/>
            <a:ext cx="5943600" cy="4458740"/>
          </a:xfrm>
          <a:prstGeom prst="rect">
            <a:avLst/>
          </a:prstGeom>
          <a:noFill/>
          <a:ln w="9525">
            <a:noFill/>
            <a:miter lim="800000"/>
            <a:headEnd/>
            <a:tailEnd/>
          </a:ln>
        </p:spPr>
      </p:pic>
      <p:sp>
        <p:nvSpPr>
          <p:cNvPr id="108548" name="Slide Number Placeholder 5"/>
          <p:cNvSpPr>
            <a:spLocks noGrp="1"/>
          </p:cNvSpPr>
          <p:nvPr>
            <p:ph type="sldNum" sz="quarter" idx="12"/>
          </p:nvPr>
        </p:nvSpPr>
        <p:spPr>
          <a:noFill/>
        </p:spPr>
        <p:txBody>
          <a:bodyPr/>
          <a:lstStyle/>
          <a:p>
            <a:pPr marL="190500" lvl="1" defTabSz="762000"/>
            <a:fld id="{FB81FB3D-156D-4291-A361-A79CA48D2E63}" type="slidenum">
              <a:rPr lang="en-AU"/>
              <a:pPr marL="190500" lvl="1" defTabSz="762000"/>
              <a:t>37</a:t>
            </a:fld>
            <a:endParaRPr lang="en-AU"/>
          </a:p>
        </p:txBody>
      </p:sp>
      <p:sp>
        <p:nvSpPr>
          <p:cNvPr id="7" name="Footer Placeholder 6"/>
          <p:cNvSpPr>
            <a:spLocks noGrp="1"/>
          </p:cNvSpPr>
          <p:nvPr>
            <p:ph type="ftr" sz="quarter" idx="11"/>
          </p:nvPr>
        </p:nvSpPr>
        <p:spPr/>
        <p:txBody>
          <a:bodyPr/>
          <a:lstStyle/>
          <a:p>
            <a:pPr defTabSz="762000">
              <a:defRPr/>
            </a:pPr>
            <a:r>
              <a:rPr lang="en-AU"/>
              <a:t>Allied Environmental Technologies, Inc. - MSC™ Development</a:t>
            </a:r>
          </a:p>
        </p:txBody>
      </p:sp>
      <p:sp>
        <p:nvSpPr>
          <p:cNvPr id="6" name="TextBox 5"/>
          <p:cNvSpPr txBox="1"/>
          <p:nvPr/>
        </p:nvSpPr>
        <p:spPr>
          <a:xfrm>
            <a:off x="1549400" y="1109133"/>
            <a:ext cx="6299200" cy="830997"/>
          </a:xfrm>
          <a:prstGeom prst="rect">
            <a:avLst/>
          </a:prstGeom>
          <a:noFill/>
        </p:spPr>
        <p:txBody>
          <a:bodyPr wrap="square" rtlCol="0">
            <a:spAutoFit/>
          </a:bodyPr>
          <a:lstStyle/>
          <a:p>
            <a:pPr algn="ctr"/>
            <a:r>
              <a:rPr lang="en-US" dirty="0" smtClean="0"/>
              <a:t>Sparking Between the Discharge and Collecting Electrodes.</a:t>
            </a:r>
            <a:endParaRPr 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7507ED07-4445-4686-9E8D-DAD7DB49B761}" type="slidenum">
              <a:rPr lang="en-AU"/>
              <a:pPr lvl="1"/>
              <a:t>38</a:t>
            </a:fld>
            <a:endParaRPr lang="en-AU"/>
          </a:p>
        </p:txBody>
      </p:sp>
      <p:sp>
        <p:nvSpPr>
          <p:cNvPr id="875522" name="Rectangle 2"/>
          <p:cNvSpPr>
            <a:spLocks noChangeArrowheads="1"/>
          </p:cNvSpPr>
          <p:nvPr/>
        </p:nvSpPr>
        <p:spPr bwMode="auto">
          <a:xfrm>
            <a:off x="685800" y="2209800"/>
            <a:ext cx="7772400" cy="2514600"/>
          </a:xfrm>
          <a:prstGeom prst="rect">
            <a:avLst/>
          </a:prstGeom>
          <a:noFill/>
          <a:ln w="12700">
            <a:noFill/>
            <a:miter lim="800000"/>
            <a:headEnd type="none" w="sm" len="sm"/>
            <a:tailEnd type="none" w="sm" len="sm"/>
          </a:ln>
          <a:effectLst/>
        </p:spPr>
        <p:txBody>
          <a:bodyPr anchor="ctr"/>
          <a:lstStyle/>
          <a:p>
            <a:pPr algn="ctr">
              <a:spcBef>
                <a:spcPct val="0"/>
              </a:spcBef>
              <a:buClrTx/>
              <a:buSzTx/>
              <a:buFontTx/>
              <a:buNone/>
            </a:pPr>
            <a:r>
              <a:rPr lang="en-US" sz="6000" dirty="0" smtClean="0">
                <a:effectLst>
                  <a:outerShdw blurRad="38100" dist="38100" dir="2700000" algn="tl">
                    <a:srgbClr val="C0C0C0"/>
                  </a:outerShdw>
                </a:effectLst>
                <a:latin typeface="Arial Black" pitchFamily="34" charset="0"/>
              </a:rPr>
              <a:t>Fundamental Differences</a:t>
            </a:r>
            <a:endParaRPr lang="en-US" sz="6000" dirty="0">
              <a:effectLst>
                <a:outerShdw blurRad="38100" dist="38100" dir="2700000" algn="tl">
                  <a:srgbClr val="C0C0C0"/>
                </a:outerShdw>
              </a:effectLst>
              <a:latin typeface="Arial Black" pitchFamily="34" charset="0"/>
            </a:endParaRPr>
          </a:p>
        </p:txBody>
      </p:sp>
      <p:sp>
        <p:nvSpPr>
          <p:cNvPr id="7" name="Rectangle 21"/>
          <p:cNvSpPr>
            <a:spLocks noGrp="1" noChangeArrowheads="1"/>
          </p:cNvSpPr>
          <p:nvPr>
            <p:ph type="title"/>
          </p:nvPr>
        </p:nvSpPr>
        <p:spPr>
          <a:xfrm>
            <a:off x="1143000" y="0"/>
            <a:ext cx="6832600" cy="1143000"/>
          </a:xfrm>
          <a:noFill/>
          <a:ln/>
        </p:spPr>
        <p:txBody>
          <a:bodyPr/>
          <a:lstStyle/>
          <a:p>
            <a:r>
              <a:rPr lang="en-US" dirty="0">
                <a:solidFill>
                  <a:srgbClr val="FFFF00"/>
                </a:solidFill>
              </a:rPr>
              <a:t>Multi-Stage Collector - MSC™  </a:t>
            </a: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39</a:t>
            </a:fld>
            <a:endParaRPr lang="en-AU"/>
          </a:p>
        </p:txBody>
      </p:sp>
      <p:sp>
        <p:nvSpPr>
          <p:cNvPr id="742402" name="Rectangle 2"/>
          <p:cNvSpPr>
            <a:spLocks noGrp="1" noChangeArrowheads="1"/>
          </p:cNvSpPr>
          <p:nvPr>
            <p:ph type="title"/>
          </p:nvPr>
        </p:nvSpPr>
        <p:spPr>
          <a:xfrm>
            <a:off x="1143000" y="0"/>
            <a:ext cx="6688667" cy="1143000"/>
          </a:xfrm>
        </p:spPr>
        <p:txBody>
          <a:bodyPr/>
          <a:lstStyle/>
          <a:p>
            <a:r>
              <a:rPr lang="en-US" sz="2800" dirty="0" smtClean="0">
                <a:solidFill>
                  <a:srgbClr val="FFFF00"/>
                </a:solidFill>
              </a:rPr>
              <a:t>MSC</a:t>
            </a:r>
            <a:r>
              <a:rPr lang="en-US" sz="2800" baseline="30000" dirty="0" smtClean="0">
                <a:solidFill>
                  <a:srgbClr val="FFFF00"/>
                </a:solidFill>
              </a:rPr>
              <a:t>TM</a:t>
            </a:r>
            <a:r>
              <a:rPr lang="en-US" sz="2800" dirty="0" smtClean="0">
                <a:solidFill>
                  <a:srgbClr val="FFFF00"/>
                </a:solidFill>
              </a:rPr>
              <a:t> &amp; Hybrid Technologies – Fundamental Differences   </a:t>
            </a:r>
            <a:endParaRPr lang="en-US" sz="2800" dirty="0">
              <a:solidFill>
                <a:srgbClr val="FFFF00"/>
              </a:solidFill>
            </a:endParaRPr>
          </a:p>
        </p:txBody>
      </p:sp>
      <p:sp>
        <p:nvSpPr>
          <p:cNvPr id="742403" name="Rectangle 3"/>
          <p:cNvSpPr>
            <a:spLocks noGrp="1" noChangeArrowheads="1"/>
          </p:cNvSpPr>
          <p:nvPr>
            <p:ph type="body" sz="half" idx="1"/>
          </p:nvPr>
        </p:nvSpPr>
        <p:spPr>
          <a:xfrm>
            <a:off x="719667" y="1257301"/>
            <a:ext cx="7823199" cy="5076824"/>
          </a:xfrm>
        </p:spPr>
        <p:txBody>
          <a:bodyPr/>
          <a:lstStyle/>
          <a:p>
            <a:pPr lvl="1">
              <a:spcAft>
                <a:spcPct val="20000"/>
              </a:spcAft>
            </a:pPr>
            <a:r>
              <a:rPr lang="en-US" sz="2200" dirty="0" smtClean="0"/>
              <a:t>It is well-known fact that the electrical charge imparted on the aerosol particles is proportional to the applied electrical field and the particle size  </a:t>
            </a:r>
          </a:p>
          <a:p>
            <a:pPr lvl="1">
              <a:spcAft>
                <a:spcPct val="20000"/>
              </a:spcAft>
            </a:pPr>
            <a:r>
              <a:rPr lang="en-US" sz="2200" dirty="0" smtClean="0"/>
              <a:t>Furthermore, the effective migration velocity, which determines the collection efficiency, is also proportional to the applied electrical filed that moves the charged particulate from the gas stream towards (a) collecting plates and (b) bags  </a:t>
            </a:r>
          </a:p>
          <a:p>
            <a:pPr lvl="1">
              <a:spcAft>
                <a:spcPct val="20000"/>
              </a:spcAft>
            </a:pPr>
            <a:r>
              <a:rPr lang="en-US" sz="2200" dirty="0" smtClean="0"/>
              <a:t>Therefore, in order to effectively charge and collect the sub-micron particulate, the collecting device must </a:t>
            </a:r>
            <a:r>
              <a:rPr lang="en-US" sz="2200" dirty="0" smtClean="0"/>
              <a:t>provide</a:t>
            </a:r>
          </a:p>
          <a:p>
            <a:pPr lvl="2">
              <a:spcAft>
                <a:spcPct val="20000"/>
              </a:spcAft>
            </a:pPr>
            <a:r>
              <a:rPr lang="en-US" sz="1900" dirty="0" smtClean="0"/>
              <a:t>effective</a:t>
            </a:r>
            <a:r>
              <a:rPr lang="en-US" sz="1900" dirty="0" smtClean="0"/>
              <a:t>, and rapid particulate charging, </a:t>
            </a:r>
            <a:r>
              <a:rPr lang="en-US" sz="1900" dirty="0" smtClean="0"/>
              <a:t>and</a:t>
            </a:r>
          </a:p>
          <a:p>
            <a:pPr lvl="2">
              <a:spcAft>
                <a:spcPct val="20000"/>
              </a:spcAft>
            </a:pPr>
            <a:r>
              <a:rPr lang="en-US" sz="1900" dirty="0" smtClean="0"/>
              <a:t>to </a:t>
            </a:r>
            <a:r>
              <a:rPr lang="en-US" sz="1900" dirty="0" smtClean="0"/>
              <a:t>be able to operate with the extremely high electrical field</a:t>
            </a:r>
          </a:p>
          <a:p>
            <a:pPr lvl="3">
              <a:spcAft>
                <a:spcPct val="20000"/>
              </a:spcAft>
            </a:pPr>
            <a:endParaRPr lang="en-US" sz="2200" dirty="0" smtClean="0"/>
          </a:p>
          <a:p>
            <a:pPr lvl="2">
              <a:spcAft>
                <a:spcPct val="20000"/>
              </a:spcAft>
            </a:pPr>
            <a:endParaRPr lang="en-US" sz="2200" dirty="0" smtClean="0"/>
          </a:p>
          <a:p>
            <a:pPr lvl="2">
              <a:spcAft>
                <a:spcPct val="20000"/>
              </a:spcAft>
              <a:buFont typeface="Wingdings" pitchFamily="2" charset="2"/>
              <a:buChar char="ü"/>
            </a:pPr>
            <a:endParaRPr lang="en-US" sz="2200" dirty="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06958D48-A903-4291-91E8-C57AD50928DE}" type="slidenum">
              <a:rPr lang="en-AU"/>
              <a:pPr lvl="1"/>
              <a:t>4</a:t>
            </a:fld>
            <a:endParaRPr lang="en-AU"/>
          </a:p>
        </p:txBody>
      </p:sp>
      <p:sp>
        <p:nvSpPr>
          <p:cNvPr id="735234" name="Rectangle 2"/>
          <p:cNvSpPr>
            <a:spLocks noGrp="1" noChangeArrowheads="1"/>
          </p:cNvSpPr>
          <p:nvPr>
            <p:ph type="title"/>
          </p:nvPr>
        </p:nvSpPr>
        <p:spPr>
          <a:xfrm>
            <a:off x="1279525" y="236538"/>
            <a:ext cx="6619875" cy="982662"/>
          </a:xfrm>
        </p:spPr>
        <p:txBody>
          <a:bodyPr/>
          <a:lstStyle/>
          <a:p>
            <a:r>
              <a:rPr lang="en-US" sz="2800" dirty="0">
                <a:solidFill>
                  <a:srgbClr val="FFFF00"/>
                </a:solidFill>
              </a:rPr>
              <a:t>Hybrid Particulate Control </a:t>
            </a:r>
            <a:r>
              <a:rPr lang="en-US" sz="2800" dirty="0" smtClean="0">
                <a:solidFill>
                  <a:srgbClr val="FFFF00"/>
                </a:solidFill>
              </a:rPr>
              <a:t>Technologies </a:t>
            </a:r>
            <a:endParaRPr lang="en-US" sz="2800" dirty="0">
              <a:solidFill>
                <a:srgbClr val="FFFF00"/>
              </a:solidFill>
            </a:endParaRPr>
          </a:p>
        </p:txBody>
      </p:sp>
      <p:sp>
        <p:nvSpPr>
          <p:cNvPr id="735235" name="Rectangle 3"/>
          <p:cNvSpPr>
            <a:spLocks noGrp="1" noChangeArrowheads="1"/>
          </p:cNvSpPr>
          <p:nvPr>
            <p:ph type="body" idx="1"/>
          </p:nvPr>
        </p:nvSpPr>
        <p:spPr>
          <a:xfrm>
            <a:off x="1124218" y="1610357"/>
            <a:ext cx="7089775" cy="3762375"/>
          </a:xfrm>
        </p:spPr>
        <p:txBody>
          <a:bodyPr/>
          <a:lstStyle/>
          <a:p>
            <a:pPr>
              <a:spcAft>
                <a:spcPct val="20000"/>
              </a:spcAft>
            </a:pPr>
            <a:r>
              <a:rPr lang="en-US" sz="2600" dirty="0" smtClean="0"/>
              <a:t>Electrically-charged particles have been found to form highly porous dust layers in fabric filters</a:t>
            </a:r>
          </a:p>
          <a:p>
            <a:pPr>
              <a:spcAft>
                <a:spcPct val="20000"/>
              </a:spcAft>
            </a:pPr>
            <a:r>
              <a:rPr lang="en-US" sz="2600" dirty="0" smtClean="0"/>
              <a:t>Efforts </a:t>
            </a:r>
            <a:r>
              <a:rPr lang="en-US" sz="2600" dirty="0"/>
              <a:t>to increase barrier filters efficiency without a corresponding increase in pressure loss have led to the development of electrostatically enhanced fabric filters and so-called hybrid devices </a:t>
            </a:r>
          </a:p>
          <a:p>
            <a:pPr>
              <a:spcAft>
                <a:spcPct val="20000"/>
              </a:spcAft>
            </a:pPr>
            <a:endParaRPr lang="en-US" sz="2600"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40</a:t>
            </a:fld>
            <a:endParaRPr lang="en-AU"/>
          </a:p>
        </p:txBody>
      </p:sp>
      <p:sp>
        <p:nvSpPr>
          <p:cNvPr id="742403" name="Rectangle 3"/>
          <p:cNvSpPr>
            <a:spLocks noGrp="1" noChangeArrowheads="1"/>
          </p:cNvSpPr>
          <p:nvPr>
            <p:ph type="body" sz="half" idx="1"/>
          </p:nvPr>
        </p:nvSpPr>
        <p:spPr>
          <a:xfrm>
            <a:off x="719667" y="1693334"/>
            <a:ext cx="7823199" cy="4521200"/>
          </a:xfrm>
        </p:spPr>
        <p:txBody>
          <a:bodyPr/>
          <a:lstStyle/>
          <a:p>
            <a:pPr lvl="1">
              <a:spcAft>
                <a:spcPct val="20000"/>
              </a:spcAft>
            </a:pPr>
            <a:r>
              <a:rPr lang="en-US" sz="2400" dirty="0" smtClean="0"/>
              <a:t>Space charge is a phenomenon, which could be defined as a charge present in the inter-electrode space (between two or more oppositely charged electrodes) due to the flow of ions, or a cloud of the charged particles</a:t>
            </a:r>
          </a:p>
          <a:p>
            <a:pPr lvl="1">
              <a:spcAft>
                <a:spcPct val="20000"/>
              </a:spcAft>
            </a:pPr>
            <a:r>
              <a:rPr lang="en-US" sz="2400" dirty="0" smtClean="0"/>
              <a:t>Since the mobility of the charged dust is much lower than the mobility of the ions and electrons, the cloud of charged dust represents a significant increase in space charge, which tends to quench the corona current</a:t>
            </a:r>
          </a:p>
          <a:p>
            <a:pPr lvl="2">
              <a:spcAft>
                <a:spcPct val="20000"/>
              </a:spcAft>
            </a:pPr>
            <a:endParaRPr lang="en-US" sz="2000" dirty="0" smtClean="0"/>
          </a:p>
          <a:p>
            <a:pPr lvl="2">
              <a:spcAft>
                <a:spcPct val="20000"/>
              </a:spcAft>
              <a:buFont typeface="Wingdings" pitchFamily="2" charset="2"/>
              <a:buChar char="ü"/>
            </a:pPr>
            <a:endParaRPr lang="en-US" sz="2000" dirty="0"/>
          </a:p>
        </p:txBody>
      </p:sp>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41</a:t>
            </a:fld>
            <a:endParaRPr lang="en-AU"/>
          </a:p>
        </p:txBody>
      </p:sp>
      <p:sp>
        <p:nvSpPr>
          <p:cNvPr id="742403" name="Rectangle 3"/>
          <p:cNvSpPr>
            <a:spLocks noGrp="1" noChangeArrowheads="1"/>
          </p:cNvSpPr>
          <p:nvPr>
            <p:ph type="body" sz="half" idx="1"/>
          </p:nvPr>
        </p:nvSpPr>
        <p:spPr>
          <a:xfrm>
            <a:off x="719667" y="1447800"/>
            <a:ext cx="7823199" cy="4766734"/>
          </a:xfrm>
        </p:spPr>
        <p:txBody>
          <a:bodyPr/>
          <a:lstStyle/>
          <a:p>
            <a:pPr lvl="1">
              <a:spcAft>
                <a:spcPct val="20000"/>
              </a:spcAft>
            </a:pPr>
            <a:r>
              <a:rPr lang="en-US" sz="2000" dirty="0" smtClean="0"/>
              <a:t>The space charge imposed by the cloud of the charged particulate matter, however, would be greatly dependent on the particle size distribution, for the same particulate mass could be represented by a few big particles or a large number of the smaller ones</a:t>
            </a:r>
          </a:p>
          <a:p>
            <a:pPr lvl="1">
              <a:spcAft>
                <a:spcPct val="20000"/>
              </a:spcAft>
            </a:pPr>
            <a:r>
              <a:rPr lang="en-US" sz="2000" dirty="0" smtClean="0"/>
              <a:t>This would present even more problems when dealing with the cloud of the charged fumes or smoke with MMD of less than 1 micron (sub-micron range).  </a:t>
            </a:r>
          </a:p>
          <a:p>
            <a:pPr lvl="1">
              <a:spcAft>
                <a:spcPct val="20000"/>
              </a:spcAft>
            </a:pPr>
            <a:r>
              <a:rPr lang="en-US" sz="2000" dirty="0" smtClean="0"/>
              <a:t>Assuming further that the mobility of the particulate is somewhat similar, the cloud of the finer charged matter could present a barrier (or obstacle) to the ions in their quest to carry charges from one electrode to the other.  Hence, the other phenomenon called “corona quenching.”</a:t>
            </a:r>
          </a:p>
          <a:p>
            <a:pPr lvl="2">
              <a:spcAft>
                <a:spcPct val="20000"/>
              </a:spcAft>
            </a:pPr>
            <a:endParaRPr lang="en-US" sz="2000" dirty="0" smtClean="0"/>
          </a:p>
          <a:p>
            <a:pPr lvl="2">
              <a:spcAft>
                <a:spcPct val="20000"/>
              </a:spcAft>
              <a:buFont typeface="Wingdings" pitchFamily="2" charset="2"/>
              <a:buChar char="ü"/>
            </a:pPr>
            <a:endParaRPr lang="en-US" sz="2000" dirty="0"/>
          </a:p>
        </p:txBody>
      </p:sp>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42</a:t>
            </a:fld>
            <a:endParaRPr lang="en-AU"/>
          </a:p>
        </p:txBody>
      </p:sp>
      <p:sp>
        <p:nvSpPr>
          <p:cNvPr id="742403" name="Rectangle 3"/>
          <p:cNvSpPr>
            <a:spLocks noGrp="1" noChangeArrowheads="1"/>
          </p:cNvSpPr>
          <p:nvPr>
            <p:ph type="body" sz="half" idx="1"/>
          </p:nvPr>
        </p:nvSpPr>
        <p:spPr>
          <a:xfrm>
            <a:off x="736600" y="1608667"/>
            <a:ext cx="7823199" cy="4495800"/>
          </a:xfrm>
        </p:spPr>
        <p:txBody>
          <a:bodyPr/>
          <a:lstStyle/>
          <a:p>
            <a:pPr lvl="1">
              <a:spcAft>
                <a:spcPct val="20000"/>
              </a:spcAft>
            </a:pPr>
            <a:r>
              <a:rPr lang="en-US" sz="2500" dirty="0" smtClean="0"/>
              <a:t>It is necessary to operate the corona discharge electrodes at an electrical operating voltage above the corona onset voltage.  </a:t>
            </a:r>
          </a:p>
          <a:p>
            <a:pPr lvl="1">
              <a:spcAft>
                <a:spcPct val="20000"/>
              </a:spcAft>
            </a:pPr>
            <a:r>
              <a:rPr lang="en-US" sz="2500" dirty="0" smtClean="0"/>
              <a:t>The corona onset voltage is that voltage at which the gas immediately adjacent to the corona discharge electrode starts to ionize because of the very high electric field formed at the curved surface, which then transfers the charge to the particles. </a:t>
            </a:r>
          </a:p>
        </p:txBody>
      </p:sp>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43</a:t>
            </a:fld>
            <a:endParaRPr lang="en-AU"/>
          </a:p>
        </p:txBody>
      </p:sp>
      <p:sp>
        <p:nvSpPr>
          <p:cNvPr id="742403" name="Rectangle 3"/>
          <p:cNvSpPr>
            <a:spLocks noGrp="1" noChangeArrowheads="1"/>
          </p:cNvSpPr>
          <p:nvPr>
            <p:ph type="body" sz="half" idx="1"/>
          </p:nvPr>
        </p:nvSpPr>
        <p:spPr>
          <a:xfrm>
            <a:off x="736600" y="2286001"/>
            <a:ext cx="7823199" cy="3615266"/>
          </a:xfrm>
        </p:spPr>
        <p:txBody>
          <a:bodyPr/>
          <a:lstStyle/>
          <a:p>
            <a:pPr lvl="1">
              <a:spcAft>
                <a:spcPct val="20000"/>
              </a:spcAft>
            </a:pPr>
            <a:r>
              <a:rPr lang="en-US" sz="2500" dirty="0" smtClean="0"/>
              <a:t>ESP &amp; </a:t>
            </a:r>
            <a:r>
              <a:rPr lang="en-US" sz="2500" dirty="0" err="1" smtClean="0"/>
              <a:t>PJBH</a:t>
            </a:r>
            <a:r>
              <a:rPr lang="en-US" sz="2500" dirty="0" smtClean="0"/>
              <a:t> in Series</a:t>
            </a:r>
          </a:p>
          <a:p>
            <a:pPr lvl="1">
              <a:spcAft>
                <a:spcPct val="20000"/>
              </a:spcAft>
            </a:pPr>
            <a:r>
              <a:rPr lang="en-US" sz="2500" dirty="0" smtClean="0"/>
              <a:t>Very Limited Dust Cake Electrostatic Enhancement </a:t>
            </a:r>
          </a:p>
          <a:p>
            <a:pPr lvl="1">
              <a:spcAft>
                <a:spcPct val="20000"/>
              </a:spcAft>
            </a:pPr>
            <a:r>
              <a:rPr lang="en-US" sz="2500" dirty="0" smtClean="0"/>
              <a:t>Selected Collection of the Large Fractions in the ESP Impacts the Dust Cake Performance</a:t>
            </a:r>
          </a:p>
          <a:p>
            <a:pPr lvl="1">
              <a:spcAft>
                <a:spcPct val="20000"/>
              </a:spcAft>
            </a:pPr>
            <a:r>
              <a:rPr lang="en-US" sz="2500" dirty="0" smtClean="0"/>
              <a:t>All High Resistivity Problems Remain (Back Corona, etc.) </a:t>
            </a:r>
          </a:p>
          <a:p>
            <a:pPr lvl="2">
              <a:spcAft>
                <a:spcPct val="20000"/>
              </a:spcAft>
              <a:buFont typeface="Wingdings" pitchFamily="2" charset="2"/>
              <a:buChar char="ü"/>
            </a:pPr>
            <a:endParaRPr lang="en-US" sz="2200" dirty="0"/>
          </a:p>
        </p:txBody>
      </p:sp>
      <p:sp>
        <p:nvSpPr>
          <p:cNvPr id="742406" name="Rectangle 6"/>
          <p:cNvSpPr>
            <a:spLocks noChangeArrowheads="1"/>
          </p:cNvSpPr>
          <p:nvPr/>
        </p:nvSpPr>
        <p:spPr bwMode="auto">
          <a:xfrm>
            <a:off x="3471863" y="1383772"/>
            <a:ext cx="1498424"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spAutoFit/>
          </a:bodyPr>
          <a:lstStyle/>
          <a:p>
            <a:pPr marL="342900" indent="-342900"/>
            <a:r>
              <a:rPr lang="en-US" dirty="0" err="1" smtClean="0"/>
              <a:t>COHPAC</a:t>
            </a:r>
            <a:endParaRPr lang="en-US" dirty="0"/>
          </a:p>
        </p:txBody>
      </p:sp>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44</a:t>
            </a:fld>
            <a:endParaRPr lang="en-AU"/>
          </a:p>
        </p:txBody>
      </p:sp>
      <p:sp>
        <p:nvSpPr>
          <p:cNvPr id="742403" name="Rectangle 3"/>
          <p:cNvSpPr>
            <a:spLocks noGrp="1" noChangeArrowheads="1"/>
          </p:cNvSpPr>
          <p:nvPr>
            <p:ph type="body" sz="half" idx="1"/>
          </p:nvPr>
        </p:nvSpPr>
        <p:spPr>
          <a:xfrm>
            <a:off x="736600" y="1718733"/>
            <a:ext cx="7823199" cy="4385734"/>
          </a:xfrm>
        </p:spPr>
        <p:txBody>
          <a:bodyPr/>
          <a:lstStyle/>
          <a:p>
            <a:pPr lvl="1">
              <a:spcAft>
                <a:spcPct val="20000"/>
              </a:spcAft>
            </a:pPr>
            <a:r>
              <a:rPr lang="en-US" sz="2400" dirty="0" smtClean="0"/>
              <a:t>ESP &amp; </a:t>
            </a:r>
            <a:r>
              <a:rPr lang="en-US" sz="2400" dirty="0" err="1" smtClean="0"/>
              <a:t>PJBH</a:t>
            </a:r>
            <a:r>
              <a:rPr lang="en-US" sz="2400" dirty="0" smtClean="0"/>
              <a:t> in Series</a:t>
            </a:r>
          </a:p>
          <a:p>
            <a:pPr lvl="1">
              <a:spcAft>
                <a:spcPct val="20000"/>
              </a:spcAft>
            </a:pPr>
            <a:r>
              <a:rPr lang="en-US" sz="2400" dirty="0" smtClean="0"/>
              <a:t>The Main Idea of the Advanced Hybrid Operation Predicated on the Dust PRE-COLLECTION in the ESP Section</a:t>
            </a:r>
          </a:p>
          <a:p>
            <a:pPr lvl="2">
              <a:spcAft>
                <a:spcPct val="20000"/>
              </a:spcAft>
            </a:pPr>
            <a:r>
              <a:rPr lang="en-US" sz="2200" dirty="0" smtClean="0"/>
              <a:t>All High Resistivity Problems Remain (Back Corona, etc.)</a:t>
            </a:r>
          </a:p>
          <a:p>
            <a:pPr lvl="2">
              <a:spcAft>
                <a:spcPct val="20000"/>
              </a:spcAft>
            </a:pPr>
            <a:r>
              <a:rPr lang="en-US" sz="2200" dirty="0" smtClean="0"/>
              <a:t>As soon as the corona quenching phenomena settles in, the precipitator section efficiency would significantly diminish, thus the overall unit performance</a:t>
            </a:r>
          </a:p>
          <a:p>
            <a:pPr lvl="1">
              <a:spcAft>
                <a:spcPct val="20000"/>
              </a:spcAft>
            </a:pPr>
            <a:endParaRPr lang="en-US" sz="2300" dirty="0" smtClean="0"/>
          </a:p>
          <a:p>
            <a:pPr lvl="2">
              <a:spcAft>
                <a:spcPct val="20000"/>
              </a:spcAft>
              <a:buFont typeface="Wingdings" pitchFamily="2" charset="2"/>
              <a:buChar char="ü"/>
            </a:pPr>
            <a:endParaRPr lang="en-US" sz="2200" dirty="0"/>
          </a:p>
        </p:txBody>
      </p:sp>
      <p:sp>
        <p:nvSpPr>
          <p:cNvPr id="742406" name="Rectangle 6"/>
          <p:cNvSpPr>
            <a:spLocks noChangeArrowheads="1"/>
          </p:cNvSpPr>
          <p:nvPr/>
        </p:nvSpPr>
        <p:spPr bwMode="auto">
          <a:xfrm>
            <a:off x="3310997" y="1129772"/>
            <a:ext cx="2717090"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spAutoFit/>
          </a:bodyPr>
          <a:lstStyle/>
          <a:p>
            <a:pPr marL="342900" indent="-342900"/>
            <a:r>
              <a:rPr lang="en-US" dirty="0" smtClean="0"/>
              <a:t>Advanced Hybrid</a:t>
            </a:r>
            <a:endParaRPr lang="en-US" dirty="0"/>
          </a:p>
        </p:txBody>
      </p:sp>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45</a:t>
            </a:fld>
            <a:endParaRPr lang="en-AU"/>
          </a:p>
        </p:txBody>
      </p:sp>
      <p:sp>
        <p:nvSpPr>
          <p:cNvPr id="742403" name="Rectangle 3"/>
          <p:cNvSpPr>
            <a:spLocks noGrp="1" noChangeArrowheads="1"/>
          </p:cNvSpPr>
          <p:nvPr>
            <p:ph type="body" sz="half" idx="1"/>
          </p:nvPr>
        </p:nvSpPr>
        <p:spPr>
          <a:xfrm>
            <a:off x="736600" y="2133599"/>
            <a:ext cx="7823199" cy="3970867"/>
          </a:xfrm>
        </p:spPr>
        <p:txBody>
          <a:bodyPr/>
          <a:lstStyle/>
          <a:p>
            <a:pPr lvl="1">
              <a:spcAft>
                <a:spcPct val="20000"/>
              </a:spcAft>
            </a:pPr>
            <a:r>
              <a:rPr lang="en-US" sz="2400" dirty="0" smtClean="0"/>
              <a:t>Very Limited Dust Cake Electrostatic Enhancement </a:t>
            </a:r>
          </a:p>
          <a:p>
            <a:pPr lvl="2">
              <a:spcAft>
                <a:spcPct val="20000"/>
              </a:spcAft>
            </a:pPr>
            <a:r>
              <a:rPr lang="en-US" sz="2100" dirty="0" smtClean="0"/>
              <a:t>especially after switching to the tri-electrode geometry to prevent sparking to the bags</a:t>
            </a:r>
          </a:p>
          <a:p>
            <a:pPr lvl="1">
              <a:spcAft>
                <a:spcPct val="20000"/>
              </a:spcAft>
            </a:pPr>
            <a:r>
              <a:rPr lang="en-US" sz="2400" dirty="0" smtClean="0"/>
              <a:t>Selected Collection of the Large Fractions in the ESP Impacts the Dust Cake Performance</a:t>
            </a:r>
          </a:p>
          <a:p>
            <a:pPr lvl="1">
              <a:spcAft>
                <a:spcPct val="20000"/>
              </a:spcAft>
            </a:pPr>
            <a:endParaRPr lang="en-US" sz="2400" dirty="0" smtClean="0"/>
          </a:p>
          <a:p>
            <a:pPr lvl="2">
              <a:spcAft>
                <a:spcPct val="20000"/>
              </a:spcAft>
              <a:buFont typeface="Wingdings" pitchFamily="2" charset="2"/>
              <a:buChar char="ü"/>
            </a:pPr>
            <a:endParaRPr lang="en-US" dirty="0"/>
          </a:p>
        </p:txBody>
      </p:sp>
      <p:sp>
        <p:nvSpPr>
          <p:cNvPr id="742406" name="Rectangle 6"/>
          <p:cNvSpPr>
            <a:spLocks noChangeArrowheads="1"/>
          </p:cNvSpPr>
          <p:nvPr/>
        </p:nvSpPr>
        <p:spPr bwMode="auto">
          <a:xfrm>
            <a:off x="3310997" y="1129772"/>
            <a:ext cx="2717090"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spAutoFit/>
          </a:bodyPr>
          <a:lstStyle/>
          <a:p>
            <a:pPr marL="342900" indent="-342900"/>
            <a:r>
              <a:rPr lang="en-US" dirty="0" smtClean="0"/>
              <a:t>Advanced Hybrid</a:t>
            </a:r>
            <a:endParaRPr lang="en-US" dirty="0"/>
          </a:p>
        </p:txBody>
      </p:sp>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46</a:t>
            </a:fld>
            <a:endParaRPr lang="en-AU"/>
          </a:p>
        </p:txBody>
      </p:sp>
      <p:sp>
        <p:nvSpPr>
          <p:cNvPr id="742403" name="Rectangle 3"/>
          <p:cNvSpPr>
            <a:spLocks noGrp="1" noChangeArrowheads="1"/>
          </p:cNvSpPr>
          <p:nvPr>
            <p:ph type="body" sz="half" idx="1"/>
          </p:nvPr>
        </p:nvSpPr>
        <p:spPr>
          <a:xfrm>
            <a:off x="736600" y="1837267"/>
            <a:ext cx="7823199" cy="4267200"/>
          </a:xfrm>
        </p:spPr>
        <p:txBody>
          <a:bodyPr/>
          <a:lstStyle/>
          <a:p>
            <a:pPr lvl="1">
              <a:spcAft>
                <a:spcPct val="20000"/>
              </a:spcAft>
            </a:pPr>
            <a:r>
              <a:rPr lang="en-US" sz="2500" dirty="0" smtClean="0"/>
              <a:t>The corona onset voltage is a function of the gas temperature and density, corona discharge electrode diameter, its </a:t>
            </a:r>
            <a:r>
              <a:rPr lang="en-US" sz="2500" u="sng" dirty="0" smtClean="0"/>
              <a:t>distance from the bags</a:t>
            </a:r>
            <a:r>
              <a:rPr lang="en-US" sz="2500" dirty="0" smtClean="0"/>
              <a:t>, and the surface roughness of the electrode. </a:t>
            </a:r>
          </a:p>
          <a:p>
            <a:pPr lvl="1">
              <a:spcAft>
                <a:spcPct val="20000"/>
              </a:spcAft>
            </a:pPr>
            <a:r>
              <a:rPr lang="en-US" sz="2500" dirty="0" smtClean="0"/>
              <a:t>The corona onset voltage for an electrode increases with its diameter and </a:t>
            </a:r>
            <a:r>
              <a:rPr lang="en-US" sz="2500" u="sng" dirty="0" smtClean="0"/>
              <a:t>distance from the bags</a:t>
            </a:r>
            <a:r>
              <a:rPr lang="en-US" sz="2500" dirty="0" smtClean="0"/>
              <a:t>, and decreases with the surface roughness.</a:t>
            </a:r>
            <a:endParaRPr lang="en-US" sz="2500" dirty="0"/>
          </a:p>
        </p:txBody>
      </p:sp>
      <p:sp>
        <p:nvSpPr>
          <p:cNvPr id="8" name="Rectangle 6"/>
          <p:cNvSpPr>
            <a:spLocks noChangeArrowheads="1"/>
          </p:cNvSpPr>
          <p:nvPr/>
        </p:nvSpPr>
        <p:spPr bwMode="auto">
          <a:xfrm>
            <a:off x="3310997" y="1129772"/>
            <a:ext cx="1894749"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spAutoFit/>
          </a:bodyPr>
          <a:lstStyle/>
          <a:p>
            <a:pPr marL="342900" indent="-342900"/>
            <a:r>
              <a:rPr lang="en-US" dirty="0" err="1" smtClean="0"/>
              <a:t>ESFF</a:t>
            </a:r>
            <a:r>
              <a:rPr lang="en-US" dirty="0" smtClean="0"/>
              <a:t>/MSX9</a:t>
            </a:r>
            <a:endParaRPr lang="en-US" dirty="0"/>
          </a:p>
        </p:txBody>
      </p:sp>
      <p:sp>
        <p:nvSpPr>
          <p:cNvPr id="9" name="Title 8"/>
          <p:cNvSpPr>
            <a:spLocks noGrp="1"/>
          </p:cNvSpPr>
          <p:nvPr>
            <p:ph type="title"/>
          </p:nvPr>
        </p:nvSpPr>
        <p:spPr/>
        <p:txBody>
          <a:bodyPr/>
          <a:lstStyle/>
          <a:p>
            <a:endParaRPr lang="en-US"/>
          </a:p>
        </p:txBody>
      </p:sp>
      <p:sp>
        <p:nvSpPr>
          <p:cNvPr id="10"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47</a:t>
            </a:fld>
            <a:endParaRPr lang="en-AU"/>
          </a:p>
        </p:txBody>
      </p:sp>
      <p:sp>
        <p:nvSpPr>
          <p:cNvPr id="742403" name="Rectangle 3"/>
          <p:cNvSpPr>
            <a:spLocks noGrp="1" noChangeArrowheads="1"/>
          </p:cNvSpPr>
          <p:nvPr>
            <p:ph type="body" sz="half" idx="1"/>
          </p:nvPr>
        </p:nvSpPr>
        <p:spPr>
          <a:xfrm>
            <a:off x="736600" y="1693333"/>
            <a:ext cx="7823199" cy="4411133"/>
          </a:xfrm>
        </p:spPr>
        <p:txBody>
          <a:bodyPr/>
          <a:lstStyle/>
          <a:p>
            <a:pPr lvl="1">
              <a:spcAft>
                <a:spcPct val="20000"/>
              </a:spcAft>
            </a:pPr>
            <a:r>
              <a:rPr lang="en-US" sz="2200" dirty="0" smtClean="0"/>
              <a:t>In this device the charging electrodes are located in the very proximity to the bags, hence to eliminate the chance of the sparking towards the bag, which would cause the bag puncture, the high voltage has to be reduced to the minimum possible</a:t>
            </a:r>
          </a:p>
          <a:p>
            <a:pPr lvl="1">
              <a:spcAft>
                <a:spcPct val="20000"/>
              </a:spcAft>
            </a:pPr>
            <a:r>
              <a:rPr lang="en-US" sz="2200" dirty="0" smtClean="0"/>
              <a:t>Therefore, if the space charge occurs, instead of the increasing the applied voltage to overcome the charged particulate cloud, the system would have to reduce the voltage in order not to overcome the sparking threshold </a:t>
            </a:r>
          </a:p>
          <a:p>
            <a:pPr lvl="1">
              <a:spcAft>
                <a:spcPct val="20000"/>
              </a:spcAft>
            </a:pPr>
            <a:r>
              <a:rPr lang="en-US" sz="2200" dirty="0" smtClean="0"/>
              <a:t>Hence, defeating the effective sub-micron particles charging and collection</a:t>
            </a:r>
          </a:p>
          <a:p>
            <a:pPr lvl="2">
              <a:spcAft>
                <a:spcPct val="20000"/>
              </a:spcAft>
              <a:buFont typeface="Wingdings" pitchFamily="2" charset="2"/>
              <a:buChar char="ü"/>
            </a:pPr>
            <a:endParaRPr lang="en-US" sz="2200" dirty="0"/>
          </a:p>
        </p:txBody>
      </p:sp>
      <p:sp>
        <p:nvSpPr>
          <p:cNvPr id="742406" name="Rectangle 6"/>
          <p:cNvSpPr>
            <a:spLocks noChangeArrowheads="1"/>
          </p:cNvSpPr>
          <p:nvPr/>
        </p:nvSpPr>
        <p:spPr bwMode="auto">
          <a:xfrm>
            <a:off x="3310997" y="1129772"/>
            <a:ext cx="1894749"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spAutoFit/>
          </a:bodyPr>
          <a:lstStyle/>
          <a:p>
            <a:pPr marL="342900" indent="-342900"/>
            <a:r>
              <a:rPr lang="en-US" dirty="0" err="1" smtClean="0"/>
              <a:t>ESFF</a:t>
            </a:r>
            <a:r>
              <a:rPr lang="en-US" dirty="0" smtClean="0"/>
              <a:t>/MSX9</a:t>
            </a:r>
            <a:endParaRPr lang="en-US" dirty="0"/>
          </a:p>
        </p:txBody>
      </p:sp>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AU"/>
              <a:t>Allied Environmental Technologies, Inc. - MSC™ Development</a:t>
            </a:r>
          </a:p>
        </p:txBody>
      </p:sp>
      <p:sp>
        <p:nvSpPr>
          <p:cNvPr id="15" name="Slide Number Placeholder 5"/>
          <p:cNvSpPr>
            <a:spLocks noGrp="1"/>
          </p:cNvSpPr>
          <p:nvPr>
            <p:ph type="sldNum" sz="quarter" idx="12"/>
          </p:nvPr>
        </p:nvSpPr>
        <p:spPr/>
        <p:txBody>
          <a:bodyPr/>
          <a:lstStyle/>
          <a:p>
            <a:pPr lvl="1"/>
            <a:fld id="{1C2A00EC-13E7-4269-86A9-0F2DC87EF2C2}" type="slidenum">
              <a:rPr lang="en-AU"/>
              <a:pPr lvl="1"/>
              <a:t>48</a:t>
            </a:fld>
            <a:endParaRPr lang="en-AU"/>
          </a:p>
        </p:txBody>
      </p:sp>
      <p:pic>
        <p:nvPicPr>
          <p:cNvPr id="703501" name="Picture 13" descr="Electric-Filed"/>
          <p:cNvPicPr>
            <a:picLocks noChangeAspect="1" noChangeArrowheads="1"/>
          </p:cNvPicPr>
          <p:nvPr/>
        </p:nvPicPr>
        <p:blipFill>
          <a:blip r:embed="rId3" cstate="print"/>
          <a:srcRect/>
          <a:stretch>
            <a:fillRect/>
          </a:stretch>
        </p:blipFill>
        <p:spPr bwMode="auto">
          <a:xfrm>
            <a:off x="6535738" y="2324100"/>
            <a:ext cx="2384425" cy="3978275"/>
          </a:xfrm>
          <a:prstGeom prst="rect">
            <a:avLst/>
          </a:prstGeom>
          <a:noFill/>
        </p:spPr>
      </p:pic>
      <p:sp>
        <p:nvSpPr>
          <p:cNvPr id="703491" name="Rectangle 3"/>
          <p:cNvSpPr>
            <a:spLocks noGrp="1" noChangeArrowheads="1"/>
          </p:cNvSpPr>
          <p:nvPr>
            <p:ph type="body" idx="1"/>
          </p:nvPr>
        </p:nvSpPr>
        <p:spPr>
          <a:xfrm>
            <a:off x="128432" y="1890629"/>
            <a:ext cx="6814534" cy="4429251"/>
          </a:xfrm>
        </p:spPr>
        <p:txBody>
          <a:bodyPr/>
          <a:lstStyle/>
          <a:p>
            <a:pPr>
              <a:lnSpc>
                <a:spcPct val="90000"/>
              </a:lnSpc>
              <a:spcAft>
                <a:spcPct val="20000"/>
              </a:spcAft>
            </a:pPr>
            <a:r>
              <a:rPr lang="en-US" sz="2000" dirty="0"/>
              <a:t>The MSC</a:t>
            </a:r>
            <a:r>
              <a:rPr lang="en-US" sz="2000" dirty="0">
                <a:cs typeface="Arial" charset="0"/>
              </a:rPr>
              <a:t>™ is engineered in such a way that the </a:t>
            </a:r>
            <a:r>
              <a:rPr lang="en-US" sz="2000" dirty="0" err="1">
                <a:cs typeface="Arial" charset="0"/>
              </a:rPr>
              <a:t>BFE</a:t>
            </a:r>
            <a:r>
              <a:rPr lang="en-US" sz="2000" dirty="0">
                <a:cs typeface="Arial" charset="0"/>
              </a:rPr>
              <a:t> and the DE are grounded while the corrugated electrodes are suspended from the insulators</a:t>
            </a:r>
          </a:p>
          <a:p>
            <a:pPr>
              <a:lnSpc>
                <a:spcPct val="90000"/>
              </a:lnSpc>
              <a:spcAft>
                <a:spcPct val="20000"/>
              </a:spcAft>
            </a:pPr>
            <a:r>
              <a:rPr lang="en-US" sz="2000" dirty="0"/>
              <a:t>By virtue of having the </a:t>
            </a:r>
            <a:r>
              <a:rPr lang="en-US" sz="2000" dirty="0" err="1"/>
              <a:t>BFE’s</a:t>
            </a:r>
            <a:r>
              <a:rPr lang="en-US" sz="2000" dirty="0"/>
              <a:t> at the same potential as the </a:t>
            </a:r>
            <a:r>
              <a:rPr lang="en-US" sz="2000" dirty="0" err="1"/>
              <a:t>DE’s</a:t>
            </a:r>
            <a:r>
              <a:rPr lang="en-US" sz="2000" dirty="0"/>
              <a:t>, the MSC</a:t>
            </a:r>
            <a:r>
              <a:rPr lang="en-US" sz="2000" dirty="0">
                <a:cs typeface="Arial" charset="0"/>
              </a:rPr>
              <a:t>™</a:t>
            </a:r>
            <a:r>
              <a:rPr lang="en-US" sz="2000" dirty="0"/>
              <a:t> design </a:t>
            </a:r>
            <a:r>
              <a:rPr lang="en-US" sz="2000" dirty="0" smtClean="0"/>
              <a:t>virtually </a:t>
            </a:r>
            <a:r>
              <a:rPr lang="en-US" sz="2000" dirty="0"/>
              <a:t>eliminates any potential sparks from the DE toward the </a:t>
            </a:r>
            <a:r>
              <a:rPr lang="en-US" sz="2000" dirty="0" err="1" smtClean="0"/>
              <a:t>BFE</a:t>
            </a:r>
            <a:endParaRPr lang="en-US" sz="2000" dirty="0"/>
          </a:p>
          <a:p>
            <a:pPr>
              <a:lnSpc>
                <a:spcPct val="90000"/>
              </a:lnSpc>
              <a:spcAft>
                <a:spcPct val="20000"/>
              </a:spcAft>
            </a:pPr>
            <a:r>
              <a:rPr lang="en-US" sz="2000" dirty="0" smtClean="0">
                <a:cs typeface="Arial" charset="0"/>
              </a:rPr>
              <a:t>Contrary to other technologies, whose performance is greatly dependent on the dust resistivity and could be virtually “halted” when back corona develops, the MSC™ offers an efficient collection mechanism for the bi-polar particles. Thus, in effect, making it virtually independent of the dust (product) electrical resistivity.</a:t>
            </a:r>
            <a:endParaRPr lang="en-US" sz="2000" dirty="0"/>
          </a:p>
        </p:txBody>
      </p:sp>
      <p:sp>
        <p:nvSpPr>
          <p:cNvPr id="703492" name="Text Box 4"/>
          <p:cNvSpPr txBox="1">
            <a:spLocks noChangeArrowheads="1"/>
          </p:cNvSpPr>
          <p:nvPr/>
        </p:nvSpPr>
        <p:spPr bwMode="auto">
          <a:xfrm>
            <a:off x="857756" y="1055688"/>
            <a:ext cx="7355660" cy="831639"/>
          </a:xfrm>
          <a:prstGeom prst="rect">
            <a:avLst/>
          </a:prstGeom>
          <a:noFill/>
          <a:ln w="38100" cmpd="dbl" algn="ctr">
            <a:noFill/>
            <a:miter lim="800000"/>
            <a:headEnd/>
            <a:tailEnd/>
          </a:ln>
          <a:effectLst>
            <a:outerShdw blurRad="50800" dist="38100" dir="2700000" algn="tl" rotWithShape="0">
              <a:prstClr val="black">
                <a:alpha val="40000"/>
              </a:prstClr>
            </a:outerShdw>
          </a:effectLst>
        </p:spPr>
        <p:txBody>
          <a:bodyPr wrap="square" lIns="92075" tIns="46038" rIns="92075" bIns="46038">
            <a:spAutoFit/>
          </a:bodyPr>
          <a:lstStyle/>
          <a:p>
            <a:pPr marL="342900" indent="-342900" algn="ctr"/>
            <a:r>
              <a:rPr lang="en-US" dirty="0" smtClean="0"/>
              <a:t>What Differentiate the MSC™ from Other “Hybrid” Technologies?</a:t>
            </a:r>
            <a:endParaRPr lang="en-US" dirty="0"/>
          </a:p>
        </p:txBody>
      </p:sp>
      <p:sp>
        <p:nvSpPr>
          <p:cNvPr id="703502" name="AutoShape 14"/>
          <p:cNvSpPr>
            <a:spLocks noChangeArrowheads="1"/>
          </p:cNvSpPr>
          <p:nvPr/>
        </p:nvSpPr>
        <p:spPr bwMode="auto">
          <a:xfrm>
            <a:off x="7178675" y="1516063"/>
            <a:ext cx="1030288" cy="479425"/>
          </a:xfrm>
          <a:prstGeom prst="downArrowCallout">
            <a:avLst>
              <a:gd name="adj1" fmla="val 76310"/>
              <a:gd name="adj2" fmla="val 107450"/>
              <a:gd name="adj3" fmla="val 17551"/>
              <a:gd name="adj4" fmla="val 64903"/>
            </a:avLst>
          </a:prstGeom>
          <a:solidFill>
            <a:schemeClr val="folHlink"/>
          </a:solidFill>
          <a:ln w="9525" algn="ctr">
            <a:solidFill>
              <a:srgbClr val="000000"/>
            </a:solidFill>
            <a:miter lim="800000"/>
            <a:headEnd/>
            <a:tailEnd/>
          </a:ln>
          <a:effectLst/>
        </p:spPr>
        <p:txBody>
          <a:bodyPr wrap="none" lIns="92075" tIns="0" rIns="92075" bIns="46038" anchor="ctr"/>
          <a:lstStyle/>
          <a:p>
            <a:pPr marL="342900" indent="-342900" algn="ctr"/>
            <a:r>
              <a:rPr lang="en-US" sz="1200"/>
              <a:t>Gas Flow</a:t>
            </a:r>
          </a:p>
        </p:txBody>
      </p:sp>
      <p:sp>
        <p:nvSpPr>
          <p:cNvPr id="703507" name="Rectangle 19"/>
          <p:cNvSpPr>
            <a:spLocks noChangeArrowheads="1"/>
          </p:cNvSpPr>
          <p:nvPr/>
        </p:nvSpPr>
        <p:spPr bwMode="auto">
          <a:xfrm flipH="1">
            <a:off x="7018338" y="3063875"/>
            <a:ext cx="287337"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703508" name="Rectangle 20"/>
          <p:cNvSpPr>
            <a:spLocks noChangeArrowheads="1"/>
          </p:cNvSpPr>
          <p:nvPr/>
        </p:nvSpPr>
        <p:spPr bwMode="auto">
          <a:xfrm flipH="1">
            <a:off x="8255000" y="3084513"/>
            <a:ext cx="287338"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dirty="0"/>
              <a:t>+</a:t>
            </a:r>
          </a:p>
        </p:txBody>
      </p:sp>
      <p:sp>
        <p:nvSpPr>
          <p:cNvPr id="703509" name="Rectangle 21"/>
          <p:cNvSpPr>
            <a:spLocks noChangeArrowheads="1"/>
          </p:cNvSpPr>
          <p:nvPr/>
        </p:nvSpPr>
        <p:spPr bwMode="auto">
          <a:xfrm flipH="1">
            <a:off x="7650163" y="2970213"/>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703512" name="Rectangle 24"/>
          <p:cNvSpPr>
            <a:spLocks noChangeArrowheads="1"/>
          </p:cNvSpPr>
          <p:nvPr/>
        </p:nvSpPr>
        <p:spPr bwMode="auto">
          <a:xfrm flipH="1">
            <a:off x="7650163" y="4129088"/>
            <a:ext cx="287337" cy="458787"/>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dirty="0">
                <a:solidFill>
                  <a:schemeClr val="tx1"/>
                </a:solidFill>
              </a:rPr>
              <a:t>-</a:t>
            </a:r>
          </a:p>
        </p:txBody>
      </p:sp>
      <p:sp>
        <p:nvSpPr>
          <p:cNvPr id="703513" name="Rectangle 25"/>
          <p:cNvSpPr>
            <a:spLocks noChangeArrowheads="1"/>
          </p:cNvSpPr>
          <p:nvPr/>
        </p:nvSpPr>
        <p:spPr bwMode="auto">
          <a:xfrm flipH="1">
            <a:off x="7650163" y="5248275"/>
            <a:ext cx="287337"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solidFill>
                  <a:schemeClr val="tx1"/>
                </a:solidFill>
              </a:rPr>
              <a:t>-</a:t>
            </a:r>
          </a:p>
        </p:txBody>
      </p:sp>
      <p:sp>
        <p:nvSpPr>
          <p:cNvPr id="703514" name="Rectangle 26"/>
          <p:cNvSpPr>
            <a:spLocks noChangeArrowheads="1"/>
          </p:cNvSpPr>
          <p:nvPr/>
        </p:nvSpPr>
        <p:spPr bwMode="auto">
          <a:xfrm flipH="1">
            <a:off x="7019925" y="5235575"/>
            <a:ext cx="287338"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703515" name="Rectangle 27"/>
          <p:cNvSpPr>
            <a:spLocks noChangeArrowheads="1"/>
          </p:cNvSpPr>
          <p:nvPr/>
        </p:nvSpPr>
        <p:spPr bwMode="auto">
          <a:xfrm flipH="1">
            <a:off x="8208963" y="5257800"/>
            <a:ext cx="287337" cy="458788"/>
          </a:xfrm>
          <a:prstGeom prst="rect">
            <a:avLst/>
          </a:prstGeom>
          <a:noFill/>
          <a:ln w="12700">
            <a:noFill/>
            <a:miter lim="800000"/>
            <a:headEnd type="none" w="sm" len="sm"/>
            <a:tailEnd type="none" w="sm" len="sm"/>
          </a:ln>
          <a:effectLst/>
        </p:spPr>
        <p:txBody>
          <a:bodyPr lIns="0" tIns="0" rIns="0" bIns="0" anchor="ctr" anchorCtr="1"/>
          <a:lstStyle/>
          <a:p>
            <a:pPr marL="342900" indent="-342900"/>
            <a:r>
              <a:rPr lang="en-US" sz="3000"/>
              <a:t>+</a:t>
            </a:r>
          </a:p>
        </p:txBody>
      </p:sp>
      <p:sp>
        <p:nvSpPr>
          <p:cNvPr id="16" name="Title 15"/>
          <p:cNvSpPr>
            <a:spLocks noGrp="1"/>
          </p:cNvSpPr>
          <p:nvPr>
            <p:ph type="title"/>
          </p:nvPr>
        </p:nvSpPr>
        <p:spPr/>
        <p:txBody>
          <a:bodyPr/>
          <a:lstStyle/>
          <a:p>
            <a:endParaRPr lang="en-US"/>
          </a:p>
        </p:txBody>
      </p:sp>
      <p:sp>
        <p:nvSpPr>
          <p:cNvPr id="17"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AU"/>
              <a:t>Allied Environmental Technologies, Inc. - MSC™ Development</a:t>
            </a:r>
          </a:p>
        </p:txBody>
      </p:sp>
      <p:sp>
        <p:nvSpPr>
          <p:cNvPr id="7" name="Slide Number Placeholder 6"/>
          <p:cNvSpPr>
            <a:spLocks noGrp="1"/>
          </p:cNvSpPr>
          <p:nvPr>
            <p:ph type="sldNum" sz="quarter" idx="12"/>
          </p:nvPr>
        </p:nvSpPr>
        <p:spPr/>
        <p:txBody>
          <a:bodyPr/>
          <a:lstStyle/>
          <a:p>
            <a:pPr lvl="1"/>
            <a:fld id="{9BA25F3E-8161-4FD2-A20B-53642A9E8064}" type="slidenum">
              <a:rPr lang="en-AU"/>
              <a:pPr lvl="1"/>
              <a:t>49</a:t>
            </a:fld>
            <a:endParaRPr lang="en-AU"/>
          </a:p>
        </p:txBody>
      </p:sp>
      <p:sp>
        <p:nvSpPr>
          <p:cNvPr id="742403" name="Rectangle 3"/>
          <p:cNvSpPr>
            <a:spLocks noGrp="1" noChangeArrowheads="1"/>
          </p:cNvSpPr>
          <p:nvPr>
            <p:ph type="body" sz="half" idx="1"/>
          </p:nvPr>
        </p:nvSpPr>
        <p:spPr>
          <a:xfrm>
            <a:off x="364068" y="1866899"/>
            <a:ext cx="8195732" cy="4124325"/>
          </a:xfrm>
        </p:spPr>
        <p:txBody>
          <a:bodyPr/>
          <a:lstStyle/>
          <a:p>
            <a:pPr lvl="1">
              <a:spcAft>
                <a:spcPct val="20000"/>
              </a:spcAft>
            </a:pPr>
            <a:r>
              <a:rPr lang="en-US" sz="2200" dirty="0" smtClean="0"/>
              <a:t>The high voltage in the MSC™ </a:t>
            </a:r>
            <a:r>
              <a:rPr lang="en-US" sz="2200" dirty="0" smtClean="0"/>
              <a:t>device </a:t>
            </a:r>
            <a:r>
              <a:rPr lang="en-US" sz="2200" dirty="0" smtClean="0"/>
              <a:t>is not limited by the sparking towards the bags.  </a:t>
            </a:r>
          </a:p>
          <a:p>
            <a:pPr lvl="1">
              <a:spcAft>
                <a:spcPct val="20000"/>
              </a:spcAft>
            </a:pPr>
            <a:r>
              <a:rPr lang="en-US" sz="2200" dirty="0" smtClean="0"/>
              <a:t>Hence, it could operate with the maximum possible applied high electric field to ensure the most effective sub-micron particulate charging and collection. </a:t>
            </a:r>
          </a:p>
          <a:p>
            <a:pPr lvl="1">
              <a:spcAft>
                <a:spcPct val="20000"/>
              </a:spcAft>
            </a:pPr>
            <a:r>
              <a:rPr lang="en-US" sz="2200" dirty="0" smtClean="0"/>
              <a:t>Furthermore, by utilizing combination of the single- and two-stage electrostatic precipitation, the MSC™ technology offers the best possible combination of the non-uniform and uniform high-tension electric fields for the most efficient aerosol charging and collection.</a:t>
            </a:r>
            <a:endParaRPr lang="en-US" sz="2200" dirty="0"/>
          </a:p>
        </p:txBody>
      </p:sp>
      <p:sp>
        <p:nvSpPr>
          <p:cNvPr id="742406" name="Rectangle 6"/>
          <p:cNvSpPr>
            <a:spLocks noChangeArrowheads="1"/>
          </p:cNvSpPr>
          <p:nvPr/>
        </p:nvSpPr>
        <p:spPr bwMode="auto">
          <a:xfrm>
            <a:off x="1431397" y="1104372"/>
            <a:ext cx="6506589"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spAutoFit/>
          </a:bodyPr>
          <a:lstStyle/>
          <a:p>
            <a:pPr marL="342900" indent="-342900"/>
            <a:r>
              <a:rPr lang="en-US" dirty="0" smtClean="0"/>
              <a:t>Multi Stage Collector (MSC</a:t>
            </a:r>
            <a:r>
              <a:rPr lang="en-US" baseline="30000" dirty="0" smtClean="0"/>
              <a:t>TM</a:t>
            </a:r>
            <a:r>
              <a:rPr lang="en-US" dirty="0" smtClean="0"/>
              <a:t>) Technology</a:t>
            </a:r>
            <a:endParaRPr lang="en-US" dirty="0"/>
          </a:p>
        </p:txBody>
      </p:sp>
      <p:sp>
        <p:nvSpPr>
          <p:cNvPr id="8" name="Title 7"/>
          <p:cNvSpPr>
            <a:spLocks noGrp="1"/>
          </p:cNvSpPr>
          <p:nvPr>
            <p:ph type="title"/>
          </p:nvPr>
        </p:nvSpPr>
        <p:spPr/>
        <p:txBody>
          <a:bodyPr/>
          <a:lstStyle/>
          <a:p>
            <a:endParaRPr lang="en-US"/>
          </a:p>
        </p:txBody>
      </p:sp>
      <p:sp>
        <p:nvSpPr>
          <p:cNvPr id="9" name="Rectangle 2"/>
          <p:cNvSpPr txBox="1">
            <a:spLocks noChangeArrowheads="1"/>
          </p:cNvSpPr>
          <p:nvPr/>
        </p:nvSpPr>
        <p:spPr bwMode="auto">
          <a:xfrm>
            <a:off x="1143000" y="0"/>
            <a:ext cx="6688667" cy="1143000"/>
          </a:xfrm>
          <a:prstGeom prst="rect">
            <a:avLst/>
          </a:prstGeom>
          <a:noFill/>
          <a:ln w="12700">
            <a:noFill/>
            <a:miter lim="800000"/>
            <a:headEnd type="none" w="sm" len="sm"/>
            <a:tailEnd type="none" w="sm" len="sm"/>
          </a:ln>
          <a:effectLst>
            <a:outerShdw dist="35921" dir="2700000" algn="ctr" rotWithShape="0">
              <a:schemeClr val="tx2"/>
            </a:outerShdw>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0" cap="none" spc="0" normalizeH="0" baseline="0" noProof="0" smtClean="0">
                <a:ln>
                  <a:noFill/>
                </a:ln>
                <a:solidFill>
                  <a:srgbClr val="FFFF00"/>
                </a:solidFill>
                <a:effectLst/>
                <a:uLnTx/>
                <a:uFillTx/>
                <a:latin typeface="+mj-lt"/>
                <a:ea typeface="+mj-ea"/>
                <a:cs typeface="+mj-cs"/>
              </a:rPr>
              <a:t>MSC</a:t>
            </a:r>
            <a:r>
              <a:rPr kumimoji="0" lang="en-US" sz="2800" b="0" i="1" u="none" strike="noStrike" kern="0" cap="none" spc="0" normalizeH="0" baseline="30000" noProof="0" smtClean="0">
                <a:ln>
                  <a:noFill/>
                </a:ln>
                <a:solidFill>
                  <a:srgbClr val="FFFF00"/>
                </a:solidFill>
                <a:effectLst/>
                <a:uLnTx/>
                <a:uFillTx/>
                <a:latin typeface="+mj-lt"/>
                <a:ea typeface="+mj-ea"/>
                <a:cs typeface="+mj-cs"/>
              </a:rPr>
              <a:t>TM</a:t>
            </a:r>
            <a:r>
              <a:rPr kumimoji="0" lang="en-US" sz="2800" b="0" i="1" u="none" strike="noStrike" kern="0" cap="none" spc="0" normalizeH="0" baseline="0" noProof="0" smtClean="0">
                <a:ln>
                  <a:noFill/>
                </a:ln>
                <a:solidFill>
                  <a:srgbClr val="FFFF00"/>
                </a:solidFill>
                <a:effectLst/>
                <a:uLnTx/>
                <a:uFillTx/>
                <a:latin typeface="+mj-lt"/>
                <a:ea typeface="+mj-ea"/>
                <a:cs typeface="+mj-cs"/>
              </a:rPr>
              <a:t> &amp; Hybrid Technologies – Fundamental Differences   </a:t>
            </a:r>
            <a:endParaRPr kumimoji="0" lang="en-US" sz="2800" b="0" i="1" u="none" strike="noStrike" kern="0" cap="none" spc="0" normalizeH="0" baseline="0" noProof="0" dirty="0">
              <a:ln>
                <a:noFill/>
              </a:ln>
              <a:solidFill>
                <a:srgbClr val="FFFF00"/>
              </a:solidFill>
              <a:effectLst/>
              <a:uLnTx/>
              <a:uFillTx/>
              <a:latin typeface="+mj-lt"/>
              <a:ea typeface="+mj-ea"/>
              <a:cs typeface="+mj-cs"/>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FFE8250C-8F5C-4081-85AB-36D1E6EA5B2A}" type="slidenum">
              <a:rPr lang="en-AU"/>
              <a:pPr lvl="1"/>
              <a:t>5</a:t>
            </a:fld>
            <a:endParaRPr lang="en-AU"/>
          </a:p>
        </p:txBody>
      </p:sp>
      <p:sp>
        <p:nvSpPr>
          <p:cNvPr id="846850" name="Rectangle 2"/>
          <p:cNvSpPr>
            <a:spLocks noGrp="1" noChangeArrowheads="1"/>
          </p:cNvSpPr>
          <p:nvPr>
            <p:ph type="title"/>
          </p:nvPr>
        </p:nvSpPr>
        <p:spPr>
          <a:xfrm>
            <a:off x="1279525" y="236538"/>
            <a:ext cx="7748588" cy="982662"/>
          </a:xfrm>
        </p:spPr>
        <p:txBody>
          <a:bodyPr/>
          <a:lstStyle/>
          <a:p>
            <a:r>
              <a:rPr lang="en-US" sz="2800" dirty="0" smtClean="0">
                <a:solidFill>
                  <a:srgbClr val="FFFF00"/>
                </a:solidFill>
              </a:rPr>
              <a:t>Electrostatically Enhanced </a:t>
            </a:r>
            <a:r>
              <a:rPr lang="en-US" sz="2800" dirty="0" err="1" smtClean="0">
                <a:solidFill>
                  <a:srgbClr val="FFFF00"/>
                </a:solidFill>
              </a:rPr>
              <a:t>FF’s</a:t>
            </a:r>
            <a:endParaRPr lang="en-US" sz="2800" dirty="0">
              <a:solidFill>
                <a:srgbClr val="FFFF00"/>
              </a:solidFill>
            </a:endParaRPr>
          </a:p>
        </p:txBody>
      </p:sp>
      <p:pic>
        <p:nvPicPr>
          <p:cNvPr id="7" name="Picture 6" descr="BH-2.jpg"/>
          <p:cNvPicPr>
            <a:picLocks noChangeAspect="1"/>
          </p:cNvPicPr>
          <p:nvPr/>
        </p:nvPicPr>
        <p:blipFill>
          <a:blip r:embed="rId3" cstate="print"/>
          <a:stretch>
            <a:fillRect/>
          </a:stretch>
        </p:blipFill>
        <p:spPr>
          <a:xfrm>
            <a:off x="445722" y="2055378"/>
            <a:ext cx="4043106" cy="2743200"/>
          </a:xfrm>
          <a:prstGeom prst="rect">
            <a:avLst/>
          </a:prstGeom>
        </p:spPr>
      </p:pic>
      <p:pic>
        <p:nvPicPr>
          <p:cNvPr id="8" name="Picture 7" descr="BH-1.jpg"/>
          <p:cNvPicPr>
            <a:picLocks noChangeAspect="1"/>
          </p:cNvPicPr>
          <p:nvPr/>
        </p:nvPicPr>
        <p:blipFill>
          <a:blip r:embed="rId4" cstate="print"/>
          <a:stretch>
            <a:fillRect/>
          </a:stretch>
        </p:blipFill>
        <p:spPr>
          <a:xfrm>
            <a:off x="4761031" y="2063778"/>
            <a:ext cx="4043104" cy="2743200"/>
          </a:xfrm>
          <a:prstGeom prst="rect">
            <a:avLst/>
          </a:prstGeom>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7507ED07-4445-4686-9E8D-DAD7DB49B761}" type="slidenum">
              <a:rPr lang="en-AU"/>
              <a:pPr lvl="1"/>
              <a:t>50</a:t>
            </a:fld>
            <a:endParaRPr lang="en-AU"/>
          </a:p>
        </p:txBody>
      </p:sp>
      <p:sp>
        <p:nvSpPr>
          <p:cNvPr id="875522" name="Rectangle 2"/>
          <p:cNvSpPr>
            <a:spLocks noChangeArrowheads="1"/>
          </p:cNvSpPr>
          <p:nvPr/>
        </p:nvSpPr>
        <p:spPr bwMode="auto">
          <a:xfrm>
            <a:off x="685800" y="2209800"/>
            <a:ext cx="7772400" cy="2514600"/>
          </a:xfrm>
          <a:prstGeom prst="rect">
            <a:avLst/>
          </a:prstGeom>
          <a:noFill/>
          <a:ln w="12700">
            <a:noFill/>
            <a:miter lim="800000"/>
            <a:headEnd type="none" w="sm" len="sm"/>
            <a:tailEnd type="none" w="sm" len="sm"/>
          </a:ln>
          <a:effectLst/>
        </p:spPr>
        <p:txBody>
          <a:bodyPr anchor="ctr"/>
          <a:lstStyle/>
          <a:p>
            <a:pPr algn="ctr">
              <a:spcBef>
                <a:spcPct val="0"/>
              </a:spcBef>
              <a:buClrTx/>
              <a:buSzTx/>
              <a:buFontTx/>
              <a:buNone/>
            </a:pPr>
            <a:r>
              <a:rPr lang="en-US" sz="6000" dirty="0" smtClean="0">
                <a:effectLst>
                  <a:outerShdw blurRad="38100" dist="38100" dir="2700000" algn="tl">
                    <a:srgbClr val="C0C0C0"/>
                  </a:outerShdw>
                </a:effectLst>
                <a:latin typeface="Arial Black" pitchFamily="34" charset="0"/>
              </a:rPr>
              <a:t>Independent Research</a:t>
            </a:r>
            <a:endParaRPr lang="en-US" sz="6000" dirty="0">
              <a:effectLst>
                <a:outerShdw blurRad="38100" dist="38100" dir="2700000" algn="tl">
                  <a:srgbClr val="C0C0C0"/>
                </a:outerShdw>
              </a:effectLst>
              <a:latin typeface="Arial Black" pitchFamily="34" charset="0"/>
            </a:endParaRPr>
          </a:p>
        </p:txBody>
      </p:sp>
      <p:sp>
        <p:nvSpPr>
          <p:cNvPr id="875523" name="Rectangle 3"/>
          <p:cNvSpPr>
            <a:spLocks noGrp="1" noChangeArrowheads="1"/>
          </p:cNvSpPr>
          <p:nvPr>
            <p:ph type="title"/>
          </p:nvPr>
        </p:nvSpPr>
        <p:spPr>
          <a:xfrm>
            <a:off x="1279525" y="236538"/>
            <a:ext cx="7748588" cy="982662"/>
          </a:xfrm>
          <a:noFill/>
          <a:ln/>
        </p:spPr>
        <p:txBody>
          <a:bodyPr/>
          <a:lstStyle/>
          <a:p>
            <a:r>
              <a:rPr lang="en-US" dirty="0">
                <a:solidFill>
                  <a:srgbClr val="FFFF00"/>
                </a:solidFill>
              </a:rPr>
              <a:t>Multi-Stage Collector - MSC™  </a:t>
            </a:r>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p>
            <a:pPr lvl="1"/>
            <a:fld id="{2438B59F-CB0A-4C4F-A177-6596F74BA079}" type="slidenum">
              <a:rPr lang="en-AU"/>
              <a:pPr lvl="1"/>
              <a:t>51</a:t>
            </a:fld>
            <a:endParaRPr lang="en-AU"/>
          </a:p>
        </p:txBody>
      </p:sp>
      <p:sp>
        <p:nvSpPr>
          <p:cNvPr id="1067010" name="Rectangle 2"/>
          <p:cNvSpPr>
            <a:spLocks noGrp="1" noChangeArrowheads="1"/>
          </p:cNvSpPr>
          <p:nvPr>
            <p:ph type="title"/>
          </p:nvPr>
        </p:nvSpPr>
        <p:spPr/>
        <p:txBody>
          <a:bodyPr/>
          <a:lstStyle/>
          <a:p>
            <a:r>
              <a:rPr lang="en-US" sz="2800">
                <a:solidFill>
                  <a:srgbClr val="FFFF00"/>
                </a:solidFill>
              </a:rPr>
              <a:t>Multi-Stage Collector - </a:t>
            </a:r>
            <a:r>
              <a:rPr lang="en-US">
                <a:solidFill>
                  <a:srgbClr val="FFFF00"/>
                </a:solidFill>
              </a:rPr>
              <a:t>MSC™ </a:t>
            </a:r>
            <a:r>
              <a:rPr lang="en-US" sz="2800">
                <a:solidFill>
                  <a:srgbClr val="FFFF00"/>
                </a:solidFill>
              </a:rPr>
              <a:t> </a:t>
            </a:r>
          </a:p>
        </p:txBody>
      </p:sp>
      <p:sp>
        <p:nvSpPr>
          <p:cNvPr id="1067012" name="Rectangle 4"/>
          <p:cNvSpPr>
            <a:spLocks noChangeArrowheads="1"/>
          </p:cNvSpPr>
          <p:nvPr/>
        </p:nvSpPr>
        <p:spPr bwMode="auto">
          <a:xfrm>
            <a:off x="1892353" y="1281623"/>
            <a:ext cx="5504712"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nchor="ctr">
            <a:spAutoFit/>
          </a:bodyPr>
          <a:lstStyle/>
          <a:p>
            <a:pPr>
              <a:spcBef>
                <a:spcPct val="0"/>
              </a:spcBef>
              <a:buClrTx/>
              <a:buSzTx/>
              <a:buFontTx/>
              <a:buNone/>
            </a:pPr>
            <a:r>
              <a:rPr lang="en-US" dirty="0" smtClean="0"/>
              <a:t>Korea Institute of Energy Research</a:t>
            </a:r>
            <a:endParaRPr lang="en-AU" dirty="0"/>
          </a:p>
        </p:txBody>
      </p:sp>
      <p:pic>
        <p:nvPicPr>
          <p:cNvPr id="8" name="Content Placeholder 7" descr="Pages from Korean_Acr34A.jpg"/>
          <p:cNvPicPr>
            <a:picLocks noGrp="1" noChangeAspect="1"/>
          </p:cNvPicPr>
          <p:nvPr>
            <p:ph idx="1"/>
          </p:nvPr>
        </p:nvPicPr>
        <p:blipFill>
          <a:blip r:embed="rId3" cstate="print"/>
          <a:srcRect l="19269" t="9671" r="21065" b="61523"/>
          <a:stretch>
            <a:fillRect/>
          </a:stretch>
        </p:blipFill>
        <p:spPr>
          <a:xfrm>
            <a:off x="1794934" y="2023533"/>
            <a:ext cx="5139266" cy="3073400"/>
          </a:xfrm>
        </p:spPr>
      </p:pic>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p>
            <a:pPr lvl="1"/>
            <a:fld id="{2438B59F-CB0A-4C4F-A177-6596F74BA079}" type="slidenum">
              <a:rPr lang="en-AU"/>
              <a:pPr lvl="1"/>
              <a:t>52</a:t>
            </a:fld>
            <a:endParaRPr lang="en-AU"/>
          </a:p>
        </p:txBody>
      </p:sp>
      <p:sp>
        <p:nvSpPr>
          <p:cNvPr id="1067010" name="Rectangle 2"/>
          <p:cNvSpPr>
            <a:spLocks noGrp="1" noChangeArrowheads="1"/>
          </p:cNvSpPr>
          <p:nvPr>
            <p:ph type="title"/>
          </p:nvPr>
        </p:nvSpPr>
        <p:spPr/>
        <p:txBody>
          <a:bodyPr/>
          <a:lstStyle/>
          <a:p>
            <a:r>
              <a:rPr lang="en-US" sz="2800">
                <a:solidFill>
                  <a:srgbClr val="FFFF00"/>
                </a:solidFill>
              </a:rPr>
              <a:t>Multi-Stage Collector - </a:t>
            </a:r>
            <a:r>
              <a:rPr lang="en-US">
                <a:solidFill>
                  <a:srgbClr val="FFFF00"/>
                </a:solidFill>
              </a:rPr>
              <a:t>MSC™ </a:t>
            </a:r>
            <a:r>
              <a:rPr lang="en-US" sz="2800">
                <a:solidFill>
                  <a:srgbClr val="FFFF00"/>
                </a:solidFill>
              </a:rPr>
              <a:t> </a:t>
            </a:r>
          </a:p>
        </p:txBody>
      </p:sp>
      <p:sp>
        <p:nvSpPr>
          <p:cNvPr id="1067012" name="Rectangle 4"/>
          <p:cNvSpPr>
            <a:spLocks noChangeArrowheads="1"/>
          </p:cNvSpPr>
          <p:nvPr/>
        </p:nvSpPr>
        <p:spPr bwMode="auto">
          <a:xfrm>
            <a:off x="1892353" y="1281623"/>
            <a:ext cx="5504712"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nchor="ctr">
            <a:spAutoFit/>
          </a:bodyPr>
          <a:lstStyle/>
          <a:p>
            <a:pPr>
              <a:spcBef>
                <a:spcPct val="0"/>
              </a:spcBef>
              <a:buClrTx/>
              <a:buSzTx/>
              <a:buFontTx/>
              <a:buNone/>
            </a:pPr>
            <a:r>
              <a:rPr lang="en-US" dirty="0" smtClean="0"/>
              <a:t>Korea Institute of Energy Research</a:t>
            </a:r>
            <a:endParaRPr lang="en-AU" dirty="0"/>
          </a:p>
        </p:txBody>
      </p:sp>
      <p:pic>
        <p:nvPicPr>
          <p:cNvPr id="9" name="Content Placeholder 8" descr="Pages from Korean_Acr34A-2.jpg"/>
          <p:cNvPicPr>
            <a:picLocks noGrp="1" noChangeAspect="1"/>
          </p:cNvPicPr>
          <p:nvPr>
            <p:ph idx="1"/>
          </p:nvPr>
        </p:nvPicPr>
        <p:blipFill>
          <a:blip r:embed="rId3" cstate="print"/>
          <a:srcRect l="24258" t="9671" r="23494" b="62551"/>
          <a:stretch>
            <a:fillRect/>
          </a:stretch>
        </p:blipFill>
        <p:spPr>
          <a:xfrm>
            <a:off x="2042976" y="2082800"/>
            <a:ext cx="5009758" cy="3299110"/>
          </a:xfrm>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p>
            <a:pPr lvl="1"/>
            <a:fld id="{2438B59F-CB0A-4C4F-A177-6596F74BA079}" type="slidenum">
              <a:rPr lang="en-AU"/>
              <a:pPr lvl="1"/>
              <a:t>53</a:t>
            </a:fld>
            <a:endParaRPr lang="en-AU"/>
          </a:p>
        </p:txBody>
      </p:sp>
      <p:sp>
        <p:nvSpPr>
          <p:cNvPr id="1067010" name="Rectangle 2"/>
          <p:cNvSpPr>
            <a:spLocks noGrp="1" noChangeArrowheads="1"/>
          </p:cNvSpPr>
          <p:nvPr>
            <p:ph type="title"/>
          </p:nvPr>
        </p:nvSpPr>
        <p:spPr/>
        <p:txBody>
          <a:bodyPr/>
          <a:lstStyle/>
          <a:p>
            <a:r>
              <a:rPr lang="en-US" sz="2800">
                <a:solidFill>
                  <a:srgbClr val="FFFF00"/>
                </a:solidFill>
              </a:rPr>
              <a:t>Multi-Stage Collector - </a:t>
            </a:r>
            <a:r>
              <a:rPr lang="en-US">
                <a:solidFill>
                  <a:srgbClr val="FFFF00"/>
                </a:solidFill>
              </a:rPr>
              <a:t>MSC™ </a:t>
            </a:r>
            <a:r>
              <a:rPr lang="en-US" sz="2800">
                <a:solidFill>
                  <a:srgbClr val="FFFF00"/>
                </a:solidFill>
              </a:rPr>
              <a:t> </a:t>
            </a:r>
          </a:p>
        </p:txBody>
      </p:sp>
      <p:sp>
        <p:nvSpPr>
          <p:cNvPr id="1067012" name="Rectangle 4"/>
          <p:cNvSpPr>
            <a:spLocks noChangeArrowheads="1"/>
          </p:cNvSpPr>
          <p:nvPr/>
        </p:nvSpPr>
        <p:spPr bwMode="auto">
          <a:xfrm>
            <a:off x="1892353" y="1281623"/>
            <a:ext cx="5504712"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nchor="ctr">
            <a:spAutoFit/>
          </a:bodyPr>
          <a:lstStyle/>
          <a:p>
            <a:pPr>
              <a:spcBef>
                <a:spcPct val="0"/>
              </a:spcBef>
              <a:buClrTx/>
              <a:buSzTx/>
              <a:buFontTx/>
              <a:buNone/>
            </a:pPr>
            <a:r>
              <a:rPr lang="en-US" dirty="0" smtClean="0"/>
              <a:t>Korea Institute of Energy Research</a:t>
            </a:r>
            <a:endParaRPr lang="en-AU" dirty="0"/>
          </a:p>
        </p:txBody>
      </p:sp>
      <p:pic>
        <p:nvPicPr>
          <p:cNvPr id="8" name="Content Placeholder 7" descr="Pages from Korean_Acr34A-3.jpg"/>
          <p:cNvPicPr>
            <a:picLocks noGrp="1" noChangeAspect="1"/>
          </p:cNvPicPr>
          <p:nvPr>
            <p:ph idx="1"/>
          </p:nvPr>
        </p:nvPicPr>
        <p:blipFill>
          <a:blip r:embed="rId3" cstate="print"/>
          <a:srcRect l="25017" t="9877" r="23997" b="62140"/>
          <a:stretch>
            <a:fillRect/>
          </a:stretch>
        </p:blipFill>
        <p:spPr>
          <a:xfrm>
            <a:off x="2223748" y="2032000"/>
            <a:ext cx="4676586" cy="3180080"/>
          </a:xfrm>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p>
            <a:pPr lvl="1"/>
            <a:fld id="{2438B59F-CB0A-4C4F-A177-6596F74BA079}" type="slidenum">
              <a:rPr lang="en-AU"/>
              <a:pPr lvl="1"/>
              <a:t>54</a:t>
            </a:fld>
            <a:endParaRPr lang="en-AU"/>
          </a:p>
        </p:txBody>
      </p:sp>
      <p:sp>
        <p:nvSpPr>
          <p:cNvPr id="1067010" name="Rectangle 2"/>
          <p:cNvSpPr>
            <a:spLocks noGrp="1" noChangeArrowheads="1"/>
          </p:cNvSpPr>
          <p:nvPr>
            <p:ph type="title"/>
          </p:nvPr>
        </p:nvSpPr>
        <p:spPr/>
        <p:txBody>
          <a:bodyPr/>
          <a:lstStyle/>
          <a:p>
            <a:r>
              <a:rPr lang="en-US" sz="2800">
                <a:solidFill>
                  <a:srgbClr val="FFFF00"/>
                </a:solidFill>
              </a:rPr>
              <a:t>Multi-Stage Collector - </a:t>
            </a:r>
            <a:r>
              <a:rPr lang="en-US">
                <a:solidFill>
                  <a:srgbClr val="FFFF00"/>
                </a:solidFill>
              </a:rPr>
              <a:t>MSC™ </a:t>
            </a:r>
            <a:r>
              <a:rPr lang="en-US" sz="2800">
                <a:solidFill>
                  <a:srgbClr val="FFFF00"/>
                </a:solidFill>
              </a:rPr>
              <a:t> </a:t>
            </a:r>
          </a:p>
        </p:txBody>
      </p:sp>
      <p:sp>
        <p:nvSpPr>
          <p:cNvPr id="1067012" name="Rectangle 4"/>
          <p:cNvSpPr>
            <a:spLocks noChangeArrowheads="1"/>
          </p:cNvSpPr>
          <p:nvPr/>
        </p:nvSpPr>
        <p:spPr bwMode="auto">
          <a:xfrm>
            <a:off x="1892353" y="1281623"/>
            <a:ext cx="5504712"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nchor="ctr">
            <a:spAutoFit/>
          </a:bodyPr>
          <a:lstStyle/>
          <a:p>
            <a:pPr>
              <a:spcBef>
                <a:spcPct val="0"/>
              </a:spcBef>
              <a:buClrTx/>
              <a:buSzTx/>
              <a:buFontTx/>
              <a:buNone/>
            </a:pPr>
            <a:r>
              <a:rPr lang="en-US" dirty="0" smtClean="0"/>
              <a:t>Korea Institute of Energy Research</a:t>
            </a:r>
            <a:endParaRPr lang="en-AU" dirty="0"/>
          </a:p>
        </p:txBody>
      </p:sp>
      <p:pic>
        <p:nvPicPr>
          <p:cNvPr id="9" name="Content Placeholder 8" descr="Pages from Korean_Acr34A-3.jpg"/>
          <p:cNvPicPr>
            <a:picLocks noGrp="1" noChangeAspect="1"/>
          </p:cNvPicPr>
          <p:nvPr>
            <p:ph idx="1"/>
          </p:nvPr>
        </p:nvPicPr>
        <p:blipFill>
          <a:blip r:embed="rId3" cstate="print"/>
          <a:srcRect l="13800" t="40535" r="50255" b="38889"/>
          <a:stretch>
            <a:fillRect/>
          </a:stretch>
        </p:blipFill>
        <p:spPr>
          <a:xfrm>
            <a:off x="2281004" y="2113963"/>
            <a:ext cx="4576996" cy="3246097"/>
          </a:xfrm>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p>
            <a:pPr lvl="1"/>
            <a:fld id="{2438B59F-CB0A-4C4F-A177-6596F74BA079}" type="slidenum">
              <a:rPr lang="en-AU"/>
              <a:pPr lvl="1"/>
              <a:t>55</a:t>
            </a:fld>
            <a:endParaRPr lang="en-AU"/>
          </a:p>
        </p:txBody>
      </p:sp>
      <p:sp>
        <p:nvSpPr>
          <p:cNvPr id="1067010" name="Rectangle 2"/>
          <p:cNvSpPr>
            <a:spLocks noGrp="1" noChangeArrowheads="1"/>
          </p:cNvSpPr>
          <p:nvPr>
            <p:ph type="title"/>
          </p:nvPr>
        </p:nvSpPr>
        <p:spPr/>
        <p:txBody>
          <a:bodyPr/>
          <a:lstStyle/>
          <a:p>
            <a:r>
              <a:rPr lang="en-US" sz="2800">
                <a:solidFill>
                  <a:srgbClr val="FFFF00"/>
                </a:solidFill>
              </a:rPr>
              <a:t>Multi-Stage Collector - </a:t>
            </a:r>
            <a:r>
              <a:rPr lang="en-US">
                <a:solidFill>
                  <a:srgbClr val="FFFF00"/>
                </a:solidFill>
              </a:rPr>
              <a:t>MSC™ </a:t>
            </a:r>
            <a:r>
              <a:rPr lang="en-US" sz="2800">
                <a:solidFill>
                  <a:srgbClr val="FFFF00"/>
                </a:solidFill>
              </a:rPr>
              <a:t> </a:t>
            </a:r>
          </a:p>
        </p:txBody>
      </p:sp>
      <p:sp>
        <p:nvSpPr>
          <p:cNvPr id="1067012" name="Rectangle 4"/>
          <p:cNvSpPr>
            <a:spLocks noChangeArrowheads="1"/>
          </p:cNvSpPr>
          <p:nvPr/>
        </p:nvSpPr>
        <p:spPr bwMode="auto">
          <a:xfrm>
            <a:off x="1892353" y="1281623"/>
            <a:ext cx="5504712"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nchor="ctr">
            <a:spAutoFit/>
          </a:bodyPr>
          <a:lstStyle/>
          <a:p>
            <a:pPr>
              <a:spcBef>
                <a:spcPct val="0"/>
              </a:spcBef>
              <a:buClrTx/>
              <a:buSzTx/>
              <a:buFontTx/>
              <a:buNone/>
            </a:pPr>
            <a:r>
              <a:rPr lang="en-US" dirty="0" smtClean="0"/>
              <a:t>Korea Institute of Energy Research</a:t>
            </a:r>
            <a:endParaRPr lang="en-AU" dirty="0"/>
          </a:p>
        </p:txBody>
      </p:sp>
      <p:pic>
        <p:nvPicPr>
          <p:cNvPr id="8" name="Content Placeholder 7" descr="Pages from Korean_Acr34A-4.jpg"/>
          <p:cNvPicPr>
            <a:picLocks noGrp="1" noChangeAspect="1"/>
          </p:cNvPicPr>
          <p:nvPr>
            <p:ph idx="1"/>
          </p:nvPr>
        </p:nvPicPr>
        <p:blipFill>
          <a:blip r:embed="rId3" cstate="print"/>
          <a:srcRect l="18644" t="10494" r="18898" b="64403"/>
          <a:stretch>
            <a:fillRect/>
          </a:stretch>
        </p:blipFill>
        <p:spPr>
          <a:xfrm>
            <a:off x="1301575" y="2184400"/>
            <a:ext cx="6563055" cy="3268133"/>
          </a:xfrm>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a:t>Allied Environmental Technologies, Inc. - MSC™ Development</a:t>
            </a:r>
          </a:p>
        </p:txBody>
      </p:sp>
      <p:sp>
        <p:nvSpPr>
          <p:cNvPr id="6" name="Slide Number Placeholder 5"/>
          <p:cNvSpPr>
            <a:spLocks noGrp="1"/>
          </p:cNvSpPr>
          <p:nvPr>
            <p:ph type="sldNum" sz="quarter" idx="12"/>
          </p:nvPr>
        </p:nvSpPr>
        <p:spPr/>
        <p:txBody>
          <a:bodyPr/>
          <a:lstStyle/>
          <a:p>
            <a:pPr lvl="1"/>
            <a:fld id="{2438B59F-CB0A-4C4F-A177-6596F74BA079}" type="slidenum">
              <a:rPr lang="en-AU"/>
              <a:pPr lvl="1"/>
              <a:t>56</a:t>
            </a:fld>
            <a:endParaRPr lang="en-AU"/>
          </a:p>
        </p:txBody>
      </p:sp>
      <p:sp>
        <p:nvSpPr>
          <p:cNvPr id="1067010" name="Rectangle 2"/>
          <p:cNvSpPr>
            <a:spLocks noGrp="1" noChangeArrowheads="1"/>
          </p:cNvSpPr>
          <p:nvPr>
            <p:ph type="title"/>
          </p:nvPr>
        </p:nvSpPr>
        <p:spPr/>
        <p:txBody>
          <a:bodyPr/>
          <a:lstStyle/>
          <a:p>
            <a:r>
              <a:rPr lang="en-US" sz="2800">
                <a:solidFill>
                  <a:srgbClr val="FFFF00"/>
                </a:solidFill>
              </a:rPr>
              <a:t>Multi-Stage Collector - </a:t>
            </a:r>
            <a:r>
              <a:rPr lang="en-US">
                <a:solidFill>
                  <a:srgbClr val="FFFF00"/>
                </a:solidFill>
              </a:rPr>
              <a:t>MSC™ </a:t>
            </a:r>
            <a:r>
              <a:rPr lang="en-US" sz="2800">
                <a:solidFill>
                  <a:srgbClr val="FFFF00"/>
                </a:solidFill>
              </a:rPr>
              <a:t> </a:t>
            </a:r>
          </a:p>
        </p:txBody>
      </p:sp>
      <p:sp>
        <p:nvSpPr>
          <p:cNvPr id="1067012" name="Rectangle 4"/>
          <p:cNvSpPr>
            <a:spLocks noChangeArrowheads="1"/>
          </p:cNvSpPr>
          <p:nvPr/>
        </p:nvSpPr>
        <p:spPr bwMode="auto">
          <a:xfrm>
            <a:off x="1892353" y="1281623"/>
            <a:ext cx="5504712" cy="462307"/>
          </a:xfrm>
          <a:prstGeom prst="rect">
            <a:avLst/>
          </a:prstGeom>
          <a:noFill/>
          <a:ln w="9525" algn="ctr">
            <a:noFill/>
            <a:miter lim="800000"/>
            <a:headEnd/>
            <a:tailEnd/>
          </a:ln>
          <a:effectLst>
            <a:outerShdw dist="35921" dir="2700000" algn="ctr" rotWithShape="0">
              <a:schemeClr val="bg2"/>
            </a:outerShdw>
          </a:effectLst>
        </p:spPr>
        <p:txBody>
          <a:bodyPr wrap="none" lIns="92075" tIns="46038" rIns="92075" bIns="46038" anchor="ctr">
            <a:spAutoFit/>
          </a:bodyPr>
          <a:lstStyle/>
          <a:p>
            <a:pPr>
              <a:spcBef>
                <a:spcPct val="0"/>
              </a:spcBef>
              <a:buClrTx/>
              <a:buSzTx/>
              <a:buFontTx/>
              <a:buNone/>
            </a:pPr>
            <a:r>
              <a:rPr lang="en-US" dirty="0" smtClean="0"/>
              <a:t>Korea Institute of Energy Research</a:t>
            </a:r>
            <a:endParaRPr lang="en-AU" dirty="0"/>
          </a:p>
        </p:txBody>
      </p:sp>
      <p:pic>
        <p:nvPicPr>
          <p:cNvPr id="9" name="Content Placeholder 8" descr="Pages from Korean_Acr34A-4.jpg"/>
          <p:cNvPicPr>
            <a:picLocks noGrp="1" noChangeAspect="1"/>
          </p:cNvPicPr>
          <p:nvPr>
            <p:ph idx="1"/>
          </p:nvPr>
        </p:nvPicPr>
        <p:blipFill>
          <a:blip r:embed="rId3" cstate="print"/>
          <a:srcRect l="22977" t="39712" r="24762" b="32922"/>
          <a:stretch>
            <a:fillRect/>
          </a:stretch>
        </p:blipFill>
        <p:spPr>
          <a:xfrm>
            <a:off x="1659467" y="2018908"/>
            <a:ext cx="5858933" cy="3801159"/>
          </a:xfrm>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AU" dirty="0"/>
              <a:t>Allied Environmental Technologies, Inc. - MSC™ Development</a:t>
            </a:r>
          </a:p>
        </p:txBody>
      </p:sp>
      <p:sp>
        <p:nvSpPr>
          <p:cNvPr id="4" name="Slide Number Placeholder 5"/>
          <p:cNvSpPr>
            <a:spLocks noGrp="1"/>
          </p:cNvSpPr>
          <p:nvPr>
            <p:ph type="sldNum" sz="quarter" idx="12"/>
          </p:nvPr>
        </p:nvSpPr>
        <p:spPr/>
        <p:txBody>
          <a:bodyPr/>
          <a:lstStyle/>
          <a:p>
            <a:pPr lvl="1"/>
            <a:fld id="{D3411123-0B88-4F2F-8A81-39D735199442}" type="slidenum">
              <a:rPr lang="en-AU"/>
              <a:pPr lvl="1"/>
              <a:t>6</a:t>
            </a:fld>
            <a:endParaRPr lang="en-AU"/>
          </a:p>
        </p:txBody>
      </p:sp>
      <p:sp>
        <p:nvSpPr>
          <p:cNvPr id="737282" name="Rectangle 2"/>
          <p:cNvSpPr>
            <a:spLocks noChangeArrowheads="1"/>
          </p:cNvSpPr>
          <p:nvPr/>
        </p:nvSpPr>
        <p:spPr bwMode="auto">
          <a:xfrm>
            <a:off x="609600" y="2514600"/>
            <a:ext cx="7772400" cy="1905000"/>
          </a:xfrm>
          <a:prstGeom prst="rect">
            <a:avLst/>
          </a:prstGeom>
          <a:noFill/>
          <a:ln w="12700">
            <a:noFill/>
            <a:miter lim="800000"/>
            <a:headEnd type="none" w="sm" len="sm"/>
            <a:tailEnd type="none" w="sm" len="sm"/>
          </a:ln>
          <a:effectLst/>
        </p:spPr>
        <p:txBody>
          <a:bodyPr anchor="ctr"/>
          <a:lstStyle/>
          <a:p>
            <a:pPr algn="ctr">
              <a:spcBef>
                <a:spcPct val="0"/>
              </a:spcBef>
              <a:buClrTx/>
              <a:buSzTx/>
              <a:buFontTx/>
              <a:buNone/>
            </a:pPr>
            <a:r>
              <a:rPr lang="en-US" sz="4800" dirty="0">
                <a:effectLst>
                  <a:outerShdw blurRad="38100" dist="38100" dir="2700000" algn="tl">
                    <a:srgbClr val="C0C0C0"/>
                  </a:outerShdw>
                </a:effectLst>
                <a:latin typeface="Arial Black" pitchFamily="34" charset="0"/>
              </a:rPr>
              <a:t>Hybrid </a:t>
            </a:r>
            <a:r>
              <a:rPr lang="en-US" sz="4800" dirty="0" smtClean="0">
                <a:effectLst>
                  <a:outerShdw blurRad="38100" dist="38100" dir="2700000" algn="tl">
                    <a:srgbClr val="C0C0C0"/>
                  </a:outerShdw>
                </a:effectLst>
                <a:latin typeface="Arial Black" pitchFamily="34" charset="0"/>
              </a:rPr>
              <a:t>Technologies</a:t>
            </a:r>
            <a:endParaRPr lang="en-US" sz="4800" dirty="0">
              <a:effectLst>
                <a:outerShdw blurRad="38100" dist="38100" dir="2700000" algn="tl">
                  <a:srgbClr val="C0C0C0"/>
                </a:outerShdw>
              </a:effectLst>
              <a:latin typeface="Arial Black" pitchFamily="34" charset="0"/>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dirty="0"/>
              <a:t>Allied Environmental Technologies, Inc. - MSC™ Development</a:t>
            </a:r>
          </a:p>
        </p:txBody>
      </p:sp>
      <p:sp>
        <p:nvSpPr>
          <p:cNvPr id="5" name="Slide Number Placeholder 5"/>
          <p:cNvSpPr>
            <a:spLocks noGrp="1"/>
          </p:cNvSpPr>
          <p:nvPr>
            <p:ph type="sldNum" sz="quarter" idx="12"/>
          </p:nvPr>
        </p:nvSpPr>
        <p:spPr/>
        <p:txBody>
          <a:bodyPr/>
          <a:lstStyle/>
          <a:p>
            <a:pPr lvl="1"/>
            <a:fld id="{21975758-8C8E-4A10-BC49-751AE2DE8566}" type="slidenum">
              <a:rPr lang="en-AU"/>
              <a:pPr lvl="1"/>
              <a:t>7</a:t>
            </a:fld>
            <a:endParaRPr lang="en-AU"/>
          </a:p>
        </p:txBody>
      </p:sp>
      <p:sp>
        <p:nvSpPr>
          <p:cNvPr id="738306" name="Rectangle 2"/>
          <p:cNvSpPr>
            <a:spLocks noGrp="1" noChangeArrowheads="1"/>
          </p:cNvSpPr>
          <p:nvPr>
            <p:ph type="title"/>
          </p:nvPr>
        </p:nvSpPr>
        <p:spPr>
          <a:xfrm>
            <a:off x="1279525" y="236538"/>
            <a:ext cx="6535208" cy="982662"/>
          </a:xfrm>
        </p:spPr>
        <p:txBody>
          <a:bodyPr/>
          <a:lstStyle/>
          <a:p>
            <a:r>
              <a:rPr lang="en-US" sz="2800" dirty="0">
                <a:solidFill>
                  <a:srgbClr val="FFFF00"/>
                </a:solidFill>
              </a:rPr>
              <a:t>Hybrid Particulate Control </a:t>
            </a:r>
            <a:r>
              <a:rPr lang="en-US" sz="2800" dirty="0" smtClean="0">
                <a:solidFill>
                  <a:srgbClr val="FFFF00"/>
                </a:solidFill>
              </a:rPr>
              <a:t>Technologies </a:t>
            </a:r>
            <a:endParaRPr lang="en-US" sz="2800" dirty="0">
              <a:solidFill>
                <a:srgbClr val="FFFF00"/>
              </a:solidFill>
            </a:endParaRPr>
          </a:p>
        </p:txBody>
      </p:sp>
      <p:sp>
        <p:nvSpPr>
          <p:cNvPr id="738307" name="Rectangle 3"/>
          <p:cNvSpPr>
            <a:spLocks noGrp="1" noChangeArrowheads="1"/>
          </p:cNvSpPr>
          <p:nvPr>
            <p:ph type="body" idx="1"/>
          </p:nvPr>
        </p:nvSpPr>
        <p:spPr>
          <a:xfrm>
            <a:off x="638175" y="1879600"/>
            <a:ext cx="8072438" cy="3310467"/>
          </a:xfrm>
        </p:spPr>
        <p:txBody>
          <a:bodyPr/>
          <a:lstStyle/>
          <a:p>
            <a:pPr>
              <a:lnSpc>
                <a:spcPct val="80000"/>
              </a:lnSpc>
              <a:spcAft>
                <a:spcPct val="20000"/>
              </a:spcAft>
            </a:pPr>
            <a:r>
              <a:rPr lang="en-US" sz="2800" dirty="0" smtClean="0"/>
              <a:t>Compact </a:t>
            </a:r>
            <a:r>
              <a:rPr lang="en-US" sz="2800" dirty="0"/>
              <a:t>Hybrid Particulate Collector (</a:t>
            </a:r>
            <a:r>
              <a:rPr lang="en-US" sz="2800" dirty="0" err="1"/>
              <a:t>COHPAC</a:t>
            </a:r>
            <a:r>
              <a:rPr lang="en-US" sz="2800" dirty="0" smtClean="0"/>
              <a:t>)</a:t>
            </a:r>
          </a:p>
          <a:p>
            <a:pPr>
              <a:lnSpc>
                <a:spcPct val="80000"/>
              </a:lnSpc>
              <a:spcAft>
                <a:spcPct val="20000"/>
              </a:spcAft>
            </a:pPr>
            <a:r>
              <a:rPr lang="en-US" sz="2800" dirty="0" smtClean="0"/>
              <a:t>Advanced Hybrid</a:t>
            </a:r>
          </a:p>
          <a:p>
            <a:pPr>
              <a:lnSpc>
                <a:spcPct val="80000"/>
              </a:lnSpc>
              <a:spcAft>
                <a:spcPct val="20000"/>
              </a:spcAft>
            </a:pPr>
            <a:r>
              <a:rPr lang="en-US" sz="2800" dirty="0" smtClean="0"/>
              <a:t>Electrostatically Enhanced Fabric Filter (</a:t>
            </a:r>
            <a:r>
              <a:rPr lang="en-US" sz="2800" dirty="0" err="1" smtClean="0"/>
              <a:t>ESFF</a:t>
            </a:r>
            <a:r>
              <a:rPr lang="en-US" sz="2800" dirty="0" smtClean="0"/>
              <a:t>) or MAX9</a:t>
            </a:r>
          </a:p>
          <a:p>
            <a:pPr>
              <a:lnSpc>
                <a:spcPct val="80000"/>
              </a:lnSpc>
              <a:spcAft>
                <a:spcPct val="20000"/>
              </a:spcAft>
            </a:pPr>
            <a:r>
              <a:rPr lang="en-US" sz="2800" dirty="0" smtClean="0"/>
              <a:t>Multi Stage Collector (MSC</a:t>
            </a:r>
            <a:r>
              <a:rPr lang="en-US" sz="2800" baseline="30000" dirty="0" smtClean="0"/>
              <a:t>TM</a:t>
            </a:r>
            <a:r>
              <a:rPr lang="en-US" sz="2800" dirty="0" smtClean="0"/>
              <a:t>) Technology </a:t>
            </a:r>
            <a:endParaRPr lang="en-US" dirty="0"/>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Allied Environmental Technologies, Inc. - MSC™ Development</a:t>
            </a:r>
          </a:p>
        </p:txBody>
      </p:sp>
      <p:sp>
        <p:nvSpPr>
          <p:cNvPr id="5" name="Slide Number Placeholder 5"/>
          <p:cNvSpPr>
            <a:spLocks noGrp="1"/>
          </p:cNvSpPr>
          <p:nvPr>
            <p:ph type="sldNum" sz="quarter" idx="12"/>
          </p:nvPr>
        </p:nvSpPr>
        <p:spPr/>
        <p:txBody>
          <a:bodyPr/>
          <a:lstStyle/>
          <a:p>
            <a:pPr lvl="1"/>
            <a:fld id="{21975758-8C8E-4A10-BC49-751AE2DE8566}" type="slidenum">
              <a:rPr lang="en-AU"/>
              <a:pPr lvl="1"/>
              <a:t>8</a:t>
            </a:fld>
            <a:endParaRPr lang="en-AU"/>
          </a:p>
        </p:txBody>
      </p:sp>
      <p:sp>
        <p:nvSpPr>
          <p:cNvPr id="738307" name="Rectangle 3"/>
          <p:cNvSpPr>
            <a:spLocks noGrp="1" noChangeArrowheads="1"/>
          </p:cNvSpPr>
          <p:nvPr>
            <p:ph type="body" idx="1"/>
          </p:nvPr>
        </p:nvSpPr>
        <p:spPr>
          <a:xfrm>
            <a:off x="638175" y="1716088"/>
            <a:ext cx="8072438" cy="4340225"/>
          </a:xfrm>
        </p:spPr>
        <p:txBody>
          <a:bodyPr/>
          <a:lstStyle/>
          <a:p>
            <a:pPr>
              <a:lnSpc>
                <a:spcPct val="80000"/>
              </a:lnSpc>
              <a:spcAft>
                <a:spcPct val="20000"/>
              </a:spcAft>
            </a:pPr>
            <a:r>
              <a:rPr lang="en-US" sz="2800" dirty="0"/>
              <a:t>A combination </a:t>
            </a:r>
            <a:r>
              <a:rPr lang="en-US" sz="2800" dirty="0" smtClean="0"/>
              <a:t>Fabric </a:t>
            </a:r>
            <a:r>
              <a:rPr lang="en-US" sz="2800" dirty="0"/>
              <a:t>F</a:t>
            </a:r>
            <a:r>
              <a:rPr lang="en-US" sz="2800" dirty="0" smtClean="0"/>
              <a:t>ilter/ESP </a:t>
            </a:r>
            <a:r>
              <a:rPr lang="en-US" sz="2800" dirty="0"/>
              <a:t>hybrid device has been developed by EPRI and is called the Compact Hybrid Particulate Collector (</a:t>
            </a:r>
            <a:r>
              <a:rPr lang="en-US" sz="2800" dirty="0" err="1"/>
              <a:t>COHPAC</a:t>
            </a:r>
            <a:r>
              <a:rPr lang="en-US" sz="2800" dirty="0"/>
              <a:t>):</a:t>
            </a:r>
          </a:p>
          <a:p>
            <a:pPr lvl="1">
              <a:lnSpc>
                <a:spcPct val="80000"/>
              </a:lnSpc>
              <a:spcAft>
                <a:spcPct val="20000"/>
              </a:spcAft>
            </a:pPr>
            <a:r>
              <a:rPr lang="en-US" sz="2600" dirty="0"/>
              <a:t>This device involves using pulse jet fabric </a:t>
            </a:r>
            <a:r>
              <a:rPr lang="en-US" sz="2600" dirty="0" smtClean="0"/>
              <a:t>filter </a:t>
            </a:r>
            <a:r>
              <a:rPr lang="en-US" sz="2600" dirty="0"/>
              <a:t>to capture dust that escapes an ESP</a:t>
            </a:r>
          </a:p>
          <a:p>
            <a:pPr lvl="2">
              <a:lnSpc>
                <a:spcPct val="80000"/>
              </a:lnSpc>
              <a:spcAft>
                <a:spcPct val="20000"/>
              </a:spcAft>
            </a:pPr>
            <a:r>
              <a:rPr lang="en-US" dirty="0" err="1"/>
              <a:t>COHPAC</a:t>
            </a:r>
            <a:r>
              <a:rPr lang="en-US" dirty="0"/>
              <a:t> I involves placing a pulse jet filter downstream from an ESP</a:t>
            </a:r>
          </a:p>
          <a:p>
            <a:pPr lvl="2">
              <a:lnSpc>
                <a:spcPct val="80000"/>
              </a:lnSpc>
              <a:spcAft>
                <a:spcPct val="20000"/>
              </a:spcAft>
            </a:pPr>
            <a:r>
              <a:rPr lang="en-US" dirty="0" err="1"/>
              <a:t>COHPAC</a:t>
            </a:r>
            <a:r>
              <a:rPr lang="en-US" dirty="0"/>
              <a:t> II utilizes a fabric filter in place of the last field of an ESP</a:t>
            </a:r>
          </a:p>
        </p:txBody>
      </p:sp>
      <p:sp>
        <p:nvSpPr>
          <p:cNvPr id="7" name="Rectangle 2"/>
          <p:cNvSpPr>
            <a:spLocks noGrp="1" noChangeArrowheads="1"/>
          </p:cNvSpPr>
          <p:nvPr>
            <p:ph type="title"/>
          </p:nvPr>
        </p:nvSpPr>
        <p:spPr>
          <a:xfrm>
            <a:off x="1279525" y="236538"/>
            <a:ext cx="6535208" cy="982662"/>
          </a:xfrm>
        </p:spPr>
        <p:txBody>
          <a:bodyPr/>
          <a:lstStyle/>
          <a:p>
            <a:r>
              <a:rPr lang="en-US" sz="2800" dirty="0">
                <a:solidFill>
                  <a:srgbClr val="FFFF00"/>
                </a:solidFill>
              </a:rPr>
              <a:t>Hybrid Particulate Control </a:t>
            </a:r>
            <a:r>
              <a:rPr lang="en-US" sz="2800" dirty="0" smtClean="0">
                <a:solidFill>
                  <a:srgbClr val="FFFF00"/>
                </a:solidFill>
              </a:rPr>
              <a:t>Technologies - </a:t>
            </a:r>
            <a:r>
              <a:rPr lang="en-US" sz="2800" dirty="0" err="1" smtClean="0">
                <a:solidFill>
                  <a:srgbClr val="FFFF00"/>
                </a:solidFill>
              </a:rPr>
              <a:t>COHPAC</a:t>
            </a:r>
            <a:r>
              <a:rPr lang="en-US" sz="2800" dirty="0" smtClean="0">
                <a:solidFill>
                  <a:srgbClr val="FFFF00"/>
                </a:solidFill>
              </a:rPr>
              <a:t> </a:t>
            </a:r>
            <a:endParaRPr lang="en-US" sz="2800" dirty="0">
              <a:solidFill>
                <a:srgbClr val="FFFF00"/>
              </a:solidFill>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AU"/>
              <a:t>Allied Environmental Technologies, Inc. - MSC™ Development</a:t>
            </a:r>
          </a:p>
        </p:txBody>
      </p:sp>
      <p:sp>
        <p:nvSpPr>
          <p:cNvPr id="8" name="Slide Number Placeholder 6"/>
          <p:cNvSpPr>
            <a:spLocks noGrp="1"/>
          </p:cNvSpPr>
          <p:nvPr>
            <p:ph type="sldNum" sz="quarter" idx="12"/>
          </p:nvPr>
        </p:nvSpPr>
        <p:spPr/>
        <p:txBody>
          <a:bodyPr/>
          <a:lstStyle/>
          <a:p>
            <a:pPr lvl="1"/>
            <a:fld id="{3D16D68B-B768-47D9-94FE-29F4C8B2FBD4}" type="slidenum">
              <a:rPr lang="en-AU"/>
              <a:pPr lvl="1"/>
              <a:t>9</a:t>
            </a:fld>
            <a:endParaRPr lang="en-AU"/>
          </a:p>
        </p:txBody>
      </p:sp>
      <p:sp>
        <p:nvSpPr>
          <p:cNvPr id="953346" name="Rectangle 2"/>
          <p:cNvSpPr>
            <a:spLocks noGrp="1" noChangeArrowheads="1"/>
          </p:cNvSpPr>
          <p:nvPr>
            <p:ph type="title"/>
          </p:nvPr>
        </p:nvSpPr>
        <p:spPr>
          <a:xfrm>
            <a:off x="1143000" y="0"/>
            <a:ext cx="6722533" cy="1143000"/>
          </a:xfrm>
        </p:spPr>
        <p:txBody>
          <a:bodyPr/>
          <a:lstStyle/>
          <a:p>
            <a:r>
              <a:rPr lang="en-US" sz="2800" dirty="0">
                <a:solidFill>
                  <a:srgbClr val="FFFF00"/>
                </a:solidFill>
              </a:rPr>
              <a:t>Hybrid Particulate Control </a:t>
            </a:r>
            <a:r>
              <a:rPr lang="en-US" sz="2800" dirty="0" smtClean="0">
                <a:solidFill>
                  <a:srgbClr val="FFFF00"/>
                </a:solidFill>
              </a:rPr>
              <a:t>Technologies  - </a:t>
            </a:r>
            <a:r>
              <a:rPr lang="en-US" sz="2800" dirty="0" err="1" smtClean="0">
                <a:solidFill>
                  <a:srgbClr val="FFFF00"/>
                </a:solidFill>
              </a:rPr>
              <a:t>COHPAC</a:t>
            </a:r>
            <a:endParaRPr lang="en-US" sz="2800" dirty="0">
              <a:solidFill>
                <a:srgbClr val="FFFF00"/>
              </a:solidFill>
            </a:endParaRPr>
          </a:p>
        </p:txBody>
      </p:sp>
      <p:pic>
        <p:nvPicPr>
          <p:cNvPr id="953349" name="Picture 5" descr="COHPAC-1"/>
          <p:cNvPicPr>
            <a:picLocks noGrp="1" noChangeAspect="1" noChangeArrowheads="1"/>
          </p:cNvPicPr>
          <p:nvPr>
            <p:ph sz="half" idx="1"/>
          </p:nvPr>
        </p:nvPicPr>
        <p:blipFill>
          <a:blip r:embed="rId3" cstate="print"/>
          <a:srcRect/>
          <a:stretch>
            <a:fillRect/>
          </a:stretch>
        </p:blipFill>
        <p:spPr>
          <a:xfrm>
            <a:off x="525463" y="2879725"/>
            <a:ext cx="3884612" cy="1943100"/>
          </a:xfrm>
          <a:noFill/>
          <a:ln/>
        </p:spPr>
      </p:pic>
      <p:pic>
        <p:nvPicPr>
          <p:cNvPr id="953351" name="Picture 7" descr="COHPAC-2"/>
          <p:cNvPicPr>
            <a:picLocks noGrp="1" noChangeAspect="1" noChangeArrowheads="1"/>
          </p:cNvPicPr>
          <p:nvPr>
            <p:ph sz="half" idx="2"/>
          </p:nvPr>
        </p:nvPicPr>
        <p:blipFill>
          <a:blip r:embed="rId4" cstate="print"/>
          <a:srcRect/>
          <a:stretch>
            <a:fillRect/>
          </a:stretch>
        </p:blipFill>
        <p:spPr>
          <a:xfrm>
            <a:off x="4714875" y="2627313"/>
            <a:ext cx="3551238" cy="2386012"/>
          </a:xfrm>
          <a:noFill/>
          <a:ln/>
        </p:spPr>
      </p:pic>
      <p:sp>
        <p:nvSpPr>
          <p:cNvPr id="953353" name="Text Box 9"/>
          <p:cNvSpPr txBox="1">
            <a:spLocks noChangeArrowheads="1"/>
          </p:cNvSpPr>
          <p:nvPr/>
        </p:nvSpPr>
        <p:spPr bwMode="auto">
          <a:xfrm>
            <a:off x="1438275" y="1619250"/>
            <a:ext cx="1743075" cy="457200"/>
          </a:xfrm>
          <a:prstGeom prst="rect">
            <a:avLst/>
          </a:prstGeom>
          <a:noFill/>
          <a:ln w="9525" algn="ctr">
            <a:noFill/>
            <a:miter lim="800000"/>
            <a:headEnd/>
            <a:tailEnd/>
          </a:ln>
          <a:effectLst>
            <a:outerShdw dist="35921" dir="2700000" algn="ctr" rotWithShape="0">
              <a:schemeClr val="bg2"/>
            </a:outerShdw>
          </a:effectLst>
        </p:spPr>
        <p:txBody>
          <a:bodyPr lIns="92075" tIns="46038" rIns="92075" bIns="46038">
            <a:spAutoFit/>
          </a:bodyPr>
          <a:lstStyle/>
          <a:p>
            <a:pPr marL="342900" indent="-342900">
              <a:spcBef>
                <a:spcPct val="50000"/>
              </a:spcBef>
            </a:pPr>
            <a:r>
              <a:rPr lang="en-US"/>
              <a:t>COHPAC I</a:t>
            </a:r>
          </a:p>
        </p:txBody>
      </p:sp>
      <p:sp>
        <p:nvSpPr>
          <p:cNvPr id="953354" name="Text Box 10"/>
          <p:cNvSpPr txBox="1">
            <a:spLocks noChangeArrowheads="1"/>
          </p:cNvSpPr>
          <p:nvPr/>
        </p:nvSpPr>
        <p:spPr bwMode="auto">
          <a:xfrm>
            <a:off x="5649913" y="1611313"/>
            <a:ext cx="1828800" cy="457200"/>
          </a:xfrm>
          <a:prstGeom prst="rect">
            <a:avLst/>
          </a:prstGeom>
          <a:noFill/>
          <a:ln w="9525" algn="ctr">
            <a:noFill/>
            <a:miter lim="800000"/>
            <a:headEnd/>
            <a:tailEnd/>
          </a:ln>
          <a:effectLst>
            <a:outerShdw dist="35921" dir="2700000" algn="ctr" rotWithShape="0">
              <a:schemeClr val="bg2"/>
            </a:outerShdw>
          </a:effectLst>
        </p:spPr>
        <p:txBody>
          <a:bodyPr lIns="92075" tIns="46038" rIns="92075" bIns="46038">
            <a:spAutoFit/>
          </a:bodyPr>
          <a:lstStyle/>
          <a:p>
            <a:pPr marL="342900" indent="-342900">
              <a:spcBef>
                <a:spcPct val="50000"/>
              </a:spcBef>
            </a:pPr>
            <a:r>
              <a:rPr lang="en-US"/>
              <a:t>COHPAC II</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NewGlob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Glob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rgbClr val="FF0000"/>
          </a:solidFill>
          <a:prstDash val="solid"/>
          <a:round/>
          <a:headEnd type="none" w="med" len="med"/>
          <a:tailEnd type="none" w="med" len="med"/>
        </a:ln>
        <a:effectLst>
          <a:outerShdw dist="35921" dir="2700000" algn="ctr" rotWithShape="0">
            <a:schemeClr val="bg2"/>
          </a:outerShdw>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00"/>
          </a:buClr>
          <a:buSzPct val="70000"/>
          <a:buFont typeface="Wingdings" pitchFamily="2" charset="2"/>
          <a:buNone/>
          <a:tabLst/>
          <a:defRPr kumimoji="0" lang="en-AU" sz="2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rgbClr val="FF0000"/>
          </a:solidFill>
          <a:prstDash val="solid"/>
          <a:round/>
          <a:headEnd type="none" w="med" len="med"/>
          <a:tailEnd type="none" w="med" len="med"/>
        </a:ln>
        <a:effectLst>
          <a:outerShdw dist="35921" dir="2700000" algn="ctr" rotWithShape="0">
            <a:schemeClr val="bg2"/>
          </a:outerShdw>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00"/>
          </a:buClr>
          <a:buSzPct val="70000"/>
          <a:buFont typeface="Wingdings" pitchFamily="2" charset="2"/>
          <a:buNone/>
          <a:tabLst/>
          <a:defRPr kumimoji="0" lang="en-AU" sz="2400" b="1" i="0" u="none" strike="noStrike" cap="none" normalizeH="0" baseline="0" smtClean="0">
            <a:ln>
              <a:noFill/>
            </a:ln>
            <a:solidFill>
              <a:srgbClr val="FF0000"/>
            </a:solidFill>
            <a:effectLst/>
            <a:latin typeface="Arial" charset="0"/>
          </a:defRPr>
        </a:defPPr>
      </a:lstStyle>
    </a:lnDef>
  </a:objectDefaults>
  <a:extraClrSchemeLst>
    <a:extraClrScheme>
      <a:clrScheme name="NewGlob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ewGlob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Glob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Glob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Glob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ewGlob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rgbClr val="FF0000"/>
          </a:solidFill>
          <a:prstDash val="solid"/>
          <a:round/>
          <a:headEnd type="none" w="med" len="med"/>
          <a:tailEnd type="none" w="med" len="med"/>
        </a:ln>
        <a:effectLst>
          <a:outerShdw dist="35921" dir="2700000" algn="ctr" rotWithShape="0">
            <a:schemeClr val="bg2"/>
          </a:outerShdw>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00"/>
          </a:buClr>
          <a:buSzPct val="70000"/>
          <a:buFont typeface="Wingdings" pitchFamily="2" charset="2"/>
          <a:buNone/>
          <a:tabLst/>
          <a:defRPr kumimoji="0" lang="en-AU" sz="2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rgbClr val="FF0000"/>
          </a:solidFill>
          <a:prstDash val="solid"/>
          <a:round/>
          <a:headEnd type="none" w="med" len="med"/>
          <a:tailEnd type="none" w="med" len="med"/>
        </a:ln>
        <a:effectLst>
          <a:outerShdw dist="35921" dir="2700000" algn="ctr" rotWithShape="0">
            <a:schemeClr val="bg2"/>
          </a:outerShdw>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00"/>
          </a:buClr>
          <a:buSzPct val="70000"/>
          <a:buFont typeface="Wingdings" pitchFamily="2" charset="2"/>
          <a:buNone/>
          <a:tabLst/>
          <a:defRPr kumimoji="0" lang="en-AU" sz="2400" b="1" i="0" u="none" strike="noStrike" cap="none" normalizeH="0" baseline="0" smtClean="0">
            <a:ln>
              <a:noFill/>
            </a:ln>
            <a:solidFill>
              <a:srgbClr val="FF0000"/>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rgbClr val="FF0000"/>
          </a:solidFill>
          <a:prstDash val="solid"/>
          <a:round/>
          <a:headEnd type="none" w="med" len="med"/>
          <a:tailEnd type="none" w="med" len="med"/>
        </a:ln>
        <a:effectLst>
          <a:outerShdw dist="35921" dir="2700000" algn="ctr" rotWithShape="0">
            <a:schemeClr val="bg2"/>
          </a:outerShdw>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00"/>
          </a:buClr>
          <a:buSzPct val="70000"/>
          <a:buFont typeface="Wingdings" pitchFamily="2" charset="2"/>
          <a:buNone/>
          <a:tabLst/>
          <a:defRPr kumimoji="0" lang="en-AU" sz="24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rgbClr val="FF0000"/>
          </a:solidFill>
          <a:prstDash val="solid"/>
          <a:round/>
          <a:headEnd type="none" w="med" len="med"/>
          <a:tailEnd type="none" w="med" len="med"/>
        </a:ln>
        <a:effectLst>
          <a:outerShdw dist="35921" dir="2700000" algn="ctr" rotWithShape="0">
            <a:schemeClr val="bg2"/>
          </a:outerShdw>
        </a:effectLst>
      </a:spPr>
      <a:bodyPr vert="horz" wrap="square" lIns="92075" tIns="46038" rIns="92075" bIns="46038"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
            <a:srgbClr val="FF0000"/>
          </a:buClr>
          <a:buSzPct val="70000"/>
          <a:buFont typeface="Wingdings" pitchFamily="2" charset="2"/>
          <a:buNone/>
          <a:tabLst/>
          <a:defRPr kumimoji="0" lang="en-AU" sz="2400" b="1" i="0" u="none" strike="noStrike" cap="none" normalizeH="0" baseline="0" smtClean="0">
            <a:ln>
              <a:noFill/>
            </a:ln>
            <a:solidFill>
              <a:srgbClr val="FF0000"/>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Office\Templates\NewGlobe.pot</Template>
  <TotalTime>20427</TotalTime>
  <Words>3057</Words>
  <Application>Microsoft Office PowerPoint</Application>
  <PresentationFormat>On-screen Show (4:3)</PresentationFormat>
  <Paragraphs>493</Paragraphs>
  <Slides>56</Slides>
  <Notes>56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60" baseType="lpstr">
      <vt:lpstr>NewGlobe</vt:lpstr>
      <vt:lpstr>1_Custom Design</vt:lpstr>
      <vt:lpstr>Custom Design</vt:lpstr>
      <vt:lpstr>Slide</vt:lpstr>
      <vt:lpstr>Slide 1</vt:lpstr>
      <vt:lpstr>Hybrid Particulate Control Technologies </vt:lpstr>
      <vt:lpstr>Hybrid Particulate Control Technologies </vt:lpstr>
      <vt:lpstr>Hybrid Particulate Control Technologies </vt:lpstr>
      <vt:lpstr>Electrostatically Enhanced FF’s</vt:lpstr>
      <vt:lpstr>Slide 6</vt:lpstr>
      <vt:lpstr>Hybrid Particulate Control Technologies </vt:lpstr>
      <vt:lpstr>Hybrid Particulate Control Technologies - COHPAC </vt:lpstr>
      <vt:lpstr>Hybrid Particulate Control Technologies  - COHPAC</vt:lpstr>
      <vt:lpstr>Hybrid Particulate Control Technologies  - Advanced Hybrid</vt:lpstr>
      <vt:lpstr>Slide 11</vt:lpstr>
      <vt:lpstr>Hybrid Particulate Control Technologies  - ESFF/MAX9</vt:lpstr>
      <vt:lpstr>Slide 13</vt:lpstr>
      <vt:lpstr>Slide 14</vt:lpstr>
      <vt:lpstr>Multi-Stage Collector - MSC™  </vt:lpstr>
      <vt:lpstr>Slide 16</vt:lpstr>
      <vt:lpstr>Slide 17</vt:lpstr>
      <vt:lpstr>Slide 18</vt:lpstr>
      <vt:lpstr>Slide 19</vt:lpstr>
      <vt:lpstr>Slide 20</vt:lpstr>
      <vt:lpstr>Slide 21</vt:lpstr>
      <vt:lpstr>Multi-Stage Collector - MSC™  </vt:lpstr>
      <vt:lpstr>Slide 23</vt:lpstr>
      <vt:lpstr>Multi-Stage Collector - MSC™  </vt:lpstr>
      <vt:lpstr>Slide 25</vt:lpstr>
      <vt:lpstr>Multi-Stage Collector - MSC™  </vt:lpstr>
      <vt:lpstr>MSC™ Effectively Deals with Bi-Polar Charges</vt:lpstr>
      <vt:lpstr>Slide 28</vt:lpstr>
      <vt:lpstr>MSCTM Pilot Tests</vt:lpstr>
      <vt:lpstr>MSCTM Pilot Tests: Pressure Drop Characteristics</vt:lpstr>
      <vt:lpstr>MSCTM Pilot Tests: Pressure Drop Characteristics</vt:lpstr>
      <vt:lpstr>MSCTM Pilot Tests: Collection Efficiency</vt:lpstr>
      <vt:lpstr>MSCTM Pilot Tests: Emissions</vt:lpstr>
      <vt:lpstr>MSCTM Pilot Tests: Penetration vs. Particle Size</vt:lpstr>
      <vt:lpstr>MSC™  Proof of Concept Pilot</vt:lpstr>
      <vt:lpstr>MSC™  Proof of Concept Pilot</vt:lpstr>
      <vt:lpstr>MSC™  Proof of Concept Pilot</vt:lpstr>
      <vt:lpstr>Multi-Stage Collector - MSC™  </vt:lpstr>
      <vt:lpstr>MSCTM &amp; Hybrid Technologies – Fundamental Differences   </vt:lpstr>
      <vt:lpstr>Slide 40</vt:lpstr>
      <vt:lpstr>Slide 41</vt:lpstr>
      <vt:lpstr>Slide 42</vt:lpstr>
      <vt:lpstr>Slide 43</vt:lpstr>
      <vt:lpstr>Slide 44</vt:lpstr>
      <vt:lpstr>Slide 45</vt:lpstr>
      <vt:lpstr>Slide 46</vt:lpstr>
      <vt:lpstr>Slide 47</vt:lpstr>
      <vt:lpstr>Slide 48</vt:lpstr>
      <vt:lpstr>Slide 49</vt:lpstr>
      <vt:lpstr>Multi-Stage Collector - MSC™  </vt:lpstr>
      <vt:lpstr>Multi-Stage Collector - MSC™  </vt:lpstr>
      <vt:lpstr>Multi-Stage Collector - MSC™  </vt:lpstr>
      <vt:lpstr>Multi-Stage Collector - MSC™  </vt:lpstr>
      <vt:lpstr>Multi-Stage Collector - MSC™  </vt:lpstr>
      <vt:lpstr>Multi-Stage Collector - MSC™  </vt:lpstr>
      <vt:lpstr>Multi-Stage Collector - MSC™  </vt:lpstr>
    </vt:vector>
  </TitlesOfParts>
  <Company>Allied Environmental Technologies,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 Development</dc:title>
  <dc:subject>Presentation</dc:subject>
  <dc:creator>HVK</dc:creator>
  <cp:lastModifiedBy>Dr. Henry V. Krigmont, QEP</cp:lastModifiedBy>
  <cp:revision>748</cp:revision>
  <cp:lastPrinted>2000-10-01T21:40:43Z</cp:lastPrinted>
  <dcterms:created xsi:type="dcterms:W3CDTF">2000-08-24T04:52:08Z</dcterms:created>
  <dcterms:modified xsi:type="dcterms:W3CDTF">2010-01-26T01:02:36Z</dcterms:modified>
</cp:coreProperties>
</file>